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75" r:id="rId6"/>
    <p:sldId id="278" r:id="rId7"/>
    <p:sldId id="276" r:id="rId8"/>
    <p:sldId id="277" r:id="rId9"/>
    <p:sldId id="279" r:id="rId10"/>
    <p:sldId id="280" r:id="rId11"/>
    <p:sldId id="281" r:id="rId12"/>
    <p:sldId id="282" r:id="rId13"/>
    <p:sldId id="283" r:id="rId14"/>
    <p:sldId id="257" r:id="rId15"/>
    <p:sldId id="270" r:id="rId16"/>
    <p:sldId id="271" r:id="rId17"/>
    <p:sldId id="273" r:id="rId18"/>
    <p:sldId id="274" r:id="rId19"/>
    <p:sldId id="261" r:id="rId20"/>
    <p:sldId id="263" r:id="rId21"/>
    <p:sldId id="264" r:id="rId22"/>
    <p:sldId id="265" r:id="rId23"/>
    <p:sldId id="266" r:id="rId24"/>
    <p:sldId id="262" r:id="rId25"/>
    <p:sldId id="267" r:id="rId26"/>
    <p:sldId id="26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73DCE4E6-577F-4EDF-B439-790020B0FCAD}">
          <p14:sldIdLst>
            <p14:sldId id="256"/>
            <p14:sldId id="258"/>
            <p14:sldId id="259"/>
            <p14:sldId id="260"/>
            <p14:sldId id="275"/>
            <p14:sldId id="278"/>
            <p14:sldId id="276"/>
            <p14:sldId id="277"/>
            <p14:sldId id="279"/>
            <p14:sldId id="280"/>
            <p14:sldId id="281"/>
            <p14:sldId id="282"/>
            <p14:sldId id="283"/>
            <p14:sldId id="257"/>
            <p14:sldId id="270"/>
            <p14:sldId id="271"/>
            <p14:sldId id="273"/>
            <p14:sldId id="274"/>
            <p14:sldId id="261"/>
            <p14:sldId id="263"/>
            <p14:sldId id="264"/>
            <p14:sldId id="265"/>
            <p14:sldId id="266"/>
            <p14:sldId id="262"/>
            <p14:sldId id="267"/>
            <p14:sldId id="26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08.01.2021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08.01.2021</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786058"/>
            <a:ext cx="7585028" cy="2454974"/>
          </a:xfrm>
        </p:spPr>
        <p:txBody>
          <a:bodyPr/>
          <a:lstStyle/>
          <a:p>
            <a:r>
              <a:rPr lang="kk-KZ" sz="5400" smtClean="0">
                <a:latin typeface="+mn-lt"/>
              </a:rPr>
              <a:t>Экспериментте трансактілі </a:t>
            </a:r>
            <a:r>
              <a:rPr lang="kk-KZ" sz="5400" dirty="0" smtClean="0">
                <a:latin typeface="+mn-lt"/>
              </a:rPr>
              <a:t>анализ қолдану</a:t>
            </a:r>
            <a:endParaRPr lang="ru-RU" sz="5400" dirty="0">
              <a:latin typeface="+mn-lt"/>
            </a:endParaRPr>
          </a:p>
        </p:txBody>
      </p:sp>
      <p:sp>
        <p:nvSpPr>
          <p:cNvPr id="3" name="Подзаголовок 2"/>
          <p:cNvSpPr>
            <a:spLocks noGrp="1"/>
          </p:cNvSpPr>
          <p:nvPr>
            <p:ph type="subTitle" idx="1"/>
          </p:nvPr>
        </p:nvSpPr>
        <p:spPr>
          <a:xfrm>
            <a:off x="0" y="5445224"/>
            <a:ext cx="8892480" cy="990600"/>
          </a:xfrm>
        </p:spPr>
        <p:txBody>
          <a:bodyPr>
            <a:normAutofit/>
          </a:bodyPr>
          <a:lstStyle/>
          <a:p>
            <a:r>
              <a:rPr lang="en-US" sz="2000" b="1" dirty="0" smtClean="0"/>
              <a:t> </a:t>
            </a:r>
            <a:endParaRPr lang="kk-KZ" sz="2000" dirty="0"/>
          </a:p>
          <a:p>
            <a:r>
              <a:rPr lang="en-US" sz="2000" b="1" dirty="0" smtClean="0"/>
              <a:t> </a:t>
            </a:r>
            <a:r>
              <a:rPr lang="kk-KZ" sz="2000" dirty="0" smtClean="0"/>
              <a:t> </a:t>
            </a:r>
            <a:r>
              <a:rPr lang="kk-KZ" sz="2000" dirty="0"/>
              <a:t>психология ғылымдарының докторы, профессор Тоқсанбаева Н.Қ.</a:t>
            </a:r>
            <a:endParaRPr lang="ru-RU" sz="2000"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081" y="116632"/>
            <a:ext cx="9156700" cy="13779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2498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D8628FC-C600-4243-8064-B7978DA5A550}"/>
              </a:ext>
            </a:extLst>
          </p:cNvPr>
          <p:cNvSpPr>
            <a:spLocks noGrp="1"/>
          </p:cNvSpPr>
          <p:nvPr>
            <p:ph idx="1"/>
          </p:nvPr>
        </p:nvSpPr>
        <p:spPr>
          <a:xfrm>
            <a:off x="185936" y="1124744"/>
            <a:ext cx="4386064" cy="4318248"/>
          </a:xfrm>
        </p:spPr>
        <p:txBody>
          <a:bodyPr>
            <a:normAutofit fontScale="92500"/>
          </a:bodyPr>
          <a:lstStyle/>
          <a:p>
            <a:r>
              <a:rPr lang="ru-RU" b="1" dirty="0"/>
              <a:t>Клод Штайнер </a:t>
            </a:r>
            <a:r>
              <a:rPr lang="ru-RU" dirty="0"/>
              <a:t>1935 </a:t>
            </a:r>
            <a:r>
              <a:rPr lang="ru-RU" dirty="0" err="1"/>
              <a:t>жылы</a:t>
            </a:r>
            <a:r>
              <a:rPr lang="ru-RU" dirty="0"/>
              <a:t> </a:t>
            </a:r>
            <a:r>
              <a:rPr lang="ru-RU" dirty="0" err="1"/>
              <a:t>Парижде</a:t>
            </a:r>
            <a:r>
              <a:rPr lang="ru-RU" dirty="0"/>
              <a:t> </a:t>
            </a:r>
            <a:r>
              <a:rPr lang="ru-RU" dirty="0" err="1"/>
              <a:t>дүниеге</a:t>
            </a:r>
            <a:r>
              <a:rPr lang="ru-RU" dirty="0"/>
              <a:t> </a:t>
            </a:r>
            <a:r>
              <a:rPr lang="ru-RU" dirty="0" err="1"/>
              <a:t>келді</a:t>
            </a:r>
            <a:r>
              <a:rPr lang="ru-RU" dirty="0"/>
              <a:t>, </a:t>
            </a:r>
            <a:r>
              <a:rPr lang="ru-RU" dirty="0" err="1"/>
              <a:t>балалық</a:t>
            </a:r>
            <a:r>
              <a:rPr lang="ru-RU" dirty="0"/>
              <a:t> </a:t>
            </a:r>
            <a:r>
              <a:rPr lang="ru-RU" dirty="0" err="1"/>
              <a:t>шағы</a:t>
            </a:r>
            <a:r>
              <a:rPr lang="ru-RU" dirty="0"/>
              <a:t> Испания мен </a:t>
            </a:r>
            <a:r>
              <a:rPr lang="ru-RU" dirty="0" err="1"/>
              <a:t>Мексикада</a:t>
            </a:r>
            <a:r>
              <a:rPr lang="ru-RU" dirty="0"/>
              <a:t> </a:t>
            </a:r>
            <a:r>
              <a:rPr lang="ru-RU" dirty="0" err="1"/>
              <a:t>өтті</a:t>
            </a:r>
            <a:r>
              <a:rPr lang="ru-RU" dirty="0"/>
              <a:t>. 1952 </a:t>
            </a:r>
            <a:r>
              <a:rPr lang="ru-RU" dirty="0" err="1"/>
              <a:t>жылы</a:t>
            </a:r>
            <a:r>
              <a:rPr lang="ru-RU" dirty="0"/>
              <a:t> </a:t>
            </a:r>
            <a:r>
              <a:rPr lang="ru-RU" dirty="0" err="1"/>
              <a:t>ол</a:t>
            </a:r>
            <a:r>
              <a:rPr lang="ru-RU" dirty="0"/>
              <a:t> АҚШ-</a:t>
            </a:r>
            <a:r>
              <a:rPr lang="ru-RU" dirty="0" err="1"/>
              <a:t>қа</a:t>
            </a:r>
            <a:r>
              <a:rPr lang="ru-RU" dirty="0"/>
              <a:t> </a:t>
            </a:r>
            <a:r>
              <a:rPr lang="ru-RU" dirty="0" err="1"/>
              <a:t>қоныс</a:t>
            </a:r>
            <a:r>
              <a:rPr lang="ru-RU" dirty="0"/>
              <a:t> </a:t>
            </a:r>
            <a:r>
              <a:rPr lang="ru-RU" dirty="0" err="1"/>
              <a:t>аударды</a:t>
            </a:r>
            <a:r>
              <a:rPr lang="ru-RU" dirty="0"/>
              <a:t>, </a:t>
            </a:r>
            <a:r>
              <a:rPr lang="ru-RU" dirty="0" err="1"/>
              <a:t>онда</a:t>
            </a:r>
            <a:r>
              <a:rPr lang="ru-RU" dirty="0"/>
              <a:t> 1957 </a:t>
            </a:r>
            <a:r>
              <a:rPr lang="ru-RU" dirty="0" err="1"/>
              <a:t>жылы</a:t>
            </a:r>
            <a:r>
              <a:rPr lang="ru-RU" dirty="0"/>
              <a:t> </a:t>
            </a:r>
            <a:r>
              <a:rPr lang="ru-RU" dirty="0" err="1"/>
              <a:t>болашақ</a:t>
            </a:r>
            <a:r>
              <a:rPr lang="ru-RU" dirty="0"/>
              <a:t> </a:t>
            </a:r>
            <a:r>
              <a:rPr lang="ru-RU" dirty="0" err="1"/>
              <a:t>мұғалімі</a:t>
            </a:r>
            <a:r>
              <a:rPr lang="ru-RU" dirty="0"/>
              <a:t>, </a:t>
            </a:r>
            <a:r>
              <a:rPr lang="ru-RU" dirty="0" err="1"/>
              <a:t>психологиядағы</a:t>
            </a:r>
            <a:r>
              <a:rPr lang="ru-RU" dirty="0"/>
              <a:t> </a:t>
            </a:r>
            <a:r>
              <a:rPr lang="ru-RU" dirty="0" err="1"/>
              <a:t>транзакциялық</a:t>
            </a:r>
            <a:r>
              <a:rPr lang="ru-RU" dirty="0"/>
              <a:t> </a:t>
            </a:r>
            <a:r>
              <a:rPr lang="ru-RU" dirty="0" err="1"/>
              <a:t>талдау</a:t>
            </a:r>
            <a:r>
              <a:rPr lang="ru-RU" dirty="0"/>
              <a:t> </a:t>
            </a:r>
            <a:r>
              <a:rPr lang="ru-RU" dirty="0" err="1"/>
              <a:t>теориясының</a:t>
            </a:r>
            <a:r>
              <a:rPr lang="ru-RU" dirty="0"/>
              <a:t> </a:t>
            </a:r>
            <a:r>
              <a:rPr lang="ru-RU" dirty="0" err="1"/>
              <a:t>негізін</a:t>
            </a:r>
            <a:r>
              <a:rPr lang="ru-RU" dirty="0"/>
              <a:t> </a:t>
            </a:r>
            <a:r>
              <a:rPr lang="ru-RU" dirty="0" err="1"/>
              <a:t>қалаушы</a:t>
            </a:r>
            <a:r>
              <a:rPr lang="ru-RU" dirty="0"/>
              <a:t> Эрик </a:t>
            </a:r>
            <a:r>
              <a:rPr lang="ru-RU" dirty="0" err="1"/>
              <a:t>Бернмен</a:t>
            </a:r>
            <a:r>
              <a:rPr lang="ru-RU" dirty="0"/>
              <a:t> </a:t>
            </a:r>
            <a:r>
              <a:rPr lang="ru-RU" dirty="0" err="1"/>
              <a:t>кездесті</a:t>
            </a:r>
            <a:r>
              <a:rPr lang="ru-RU" dirty="0"/>
              <a:t> </a:t>
            </a:r>
            <a:r>
              <a:rPr lang="ru-RU" dirty="0" err="1"/>
              <a:t>және</a:t>
            </a:r>
            <a:r>
              <a:rPr lang="ru-RU" dirty="0"/>
              <a:t> </a:t>
            </a:r>
            <a:r>
              <a:rPr lang="ru-RU" dirty="0" err="1"/>
              <a:t>бірнеше</a:t>
            </a:r>
            <a:r>
              <a:rPr lang="ru-RU" dirty="0"/>
              <a:t> </a:t>
            </a:r>
            <a:r>
              <a:rPr lang="ru-RU" dirty="0" err="1"/>
              <a:t>жылдан</a:t>
            </a:r>
            <a:r>
              <a:rPr lang="ru-RU" dirty="0"/>
              <a:t> </a:t>
            </a:r>
            <a:r>
              <a:rPr lang="ru-RU" dirty="0" err="1"/>
              <a:t>кейін</a:t>
            </a:r>
            <a:r>
              <a:rPr lang="ru-RU" dirty="0"/>
              <a:t> </a:t>
            </a:r>
            <a:r>
              <a:rPr lang="ru-RU" dirty="0" err="1"/>
              <a:t>өз</a:t>
            </a:r>
            <a:r>
              <a:rPr lang="ru-RU" dirty="0"/>
              <a:t> </a:t>
            </a:r>
            <a:r>
              <a:rPr lang="ru-RU" dirty="0" err="1"/>
              <a:t>мектебінің</a:t>
            </a:r>
            <a:r>
              <a:rPr lang="ru-RU" dirty="0"/>
              <a:t> </a:t>
            </a:r>
            <a:r>
              <a:rPr lang="ru-RU" dirty="0" err="1"/>
              <a:t>ең</a:t>
            </a:r>
            <a:r>
              <a:rPr lang="ru-RU" dirty="0"/>
              <a:t> </a:t>
            </a:r>
            <a:r>
              <a:rPr lang="ru-RU" dirty="0" err="1"/>
              <a:t>дәйекті</a:t>
            </a:r>
            <a:r>
              <a:rPr lang="ru-RU" dirty="0"/>
              <a:t> </a:t>
            </a:r>
            <a:r>
              <a:rPr lang="ru-RU" dirty="0" err="1"/>
              <a:t>ізбасары</a:t>
            </a:r>
            <a:r>
              <a:rPr lang="ru-RU" dirty="0"/>
              <a:t> </a:t>
            </a:r>
            <a:r>
              <a:rPr lang="ru-RU" dirty="0" err="1"/>
              <a:t>болды</a:t>
            </a:r>
            <a:r>
              <a:rPr lang="ru-RU" dirty="0"/>
              <a:t>.</a:t>
            </a:r>
          </a:p>
          <a:p>
            <a:endParaRPr lang="x-none" dirty="0"/>
          </a:p>
        </p:txBody>
      </p:sp>
      <p:pic>
        <p:nvPicPr>
          <p:cNvPr id="5" name="Рисунок 4">
            <a:extLst>
              <a:ext uri="{FF2B5EF4-FFF2-40B4-BE49-F238E27FC236}">
                <a16:creationId xmlns:a16="http://schemas.microsoft.com/office/drawing/2014/main" xmlns="" id="{AD20B287-AE84-4D1B-AA95-6CCA71D28328}"/>
              </a:ext>
            </a:extLst>
          </p:cNvPr>
          <p:cNvPicPr>
            <a:picLocks noChangeAspect="1"/>
          </p:cNvPicPr>
          <p:nvPr/>
        </p:nvPicPr>
        <p:blipFill>
          <a:blip r:embed="rId2"/>
          <a:stretch>
            <a:fillRect/>
          </a:stretch>
        </p:blipFill>
        <p:spPr>
          <a:xfrm>
            <a:off x="4860032" y="620688"/>
            <a:ext cx="4017612" cy="5182049"/>
          </a:xfrm>
          <a:prstGeom prst="rect">
            <a:avLst/>
          </a:prstGeom>
        </p:spPr>
      </p:pic>
    </p:spTree>
    <p:extLst>
      <p:ext uri="{BB962C8B-B14F-4D97-AF65-F5344CB8AC3E}">
        <p14:creationId xmlns="" xmlns:p14="http://schemas.microsoft.com/office/powerpoint/2010/main" val="417992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1F36CCB-EAF3-46C4-BD7F-B653224C3D88}"/>
              </a:ext>
            </a:extLst>
          </p:cNvPr>
          <p:cNvSpPr>
            <a:spLocks noGrp="1"/>
          </p:cNvSpPr>
          <p:nvPr>
            <p:ph idx="1"/>
          </p:nvPr>
        </p:nvSpPr>
        <p:spPr>
          <a:xfrm>
            <a:off x="179512" y="836711"/>
            <a:ext cx="4896544" cy="4958291"/>
          </a:xfrm>
        </p:spPr>
        <p:txBody>
          <a:bodyPr>
            <a:normAutofit lnSpcReduction="10000"/>
          </a:bodyPr>
          <a:lstStyle/>
          <a:p>
            <a:r>
              <a:rPr lang="ru-RU" sz="2400" dirty="0" err="1">
                <a:latin typeface="Times New Roman" panose="02020603050405020304" pitchFamily="18" charset="0"/>
                <a:cs typeface="Times New Roman" panose="02020603050405020304" pitchFamily="18" charset="0"/>
              </a:rPr>
              <a:t>Фанита</a:t>
            </a:r>
            <a:r>
              <a:rPr lang="ru-RU" sz="2400" dirty="0">
                <a:latin typeface="Times New Roman" panose="02020603050405020304" pitchFamily="18" charset="0"/>
                <a:cs typeface="Times New Roman" panose="02020603050405020304" pitchFamily="18" charset="0"/>
              </a:rPr>
              <a:t>  Инглиш</a:t>
            </a:r>
          </a:p>
          <a:p>
            <a:r>
              <a:rPr lang="ru-RU" sz="2400" dirty="0" err="1">
                <a:latin typeface="Times New Roman" panose="02020603050405020304" pitchFamily="18" charset="0"/>
                <a:cs typeface="Times New Roman" panose="02020603050405020304" pitchFamily="18" charset="0"/>
              </a:rPr>
              <a:t>Румынияда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Түркияда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өскен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Париждегі</a:t>
            </a:r>
            <a:r>
              <a:rPr lang="ru-RU" sz="2400" dirty="0">
                <a:latin typeface="Times New Roman" panose="02020603050405020304" pitchFamily="18" charset="0"/>
                <a:cs typeface="Times New Roman" panose="02020603050405020304" pitchFamily="18" charset="0"/>
              </a:rPr>
              <a:t> Психоанализ </a:t>
            </a:r>
            <a:r>
              <a:rPr lang="ru-RU" sz="2400" dirty="0" err="1">
                <a:latin typeface="Times New Roman" panose="02020603050405020304" pitchFamily="18" charset="0"/>
                <a:cs typeface="Times New Roman" panose="02020603050405020304" pitchFamily="18" charset="0"/>
              </a:rPr>
              <a:t>институтында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психоаналитикалық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жалғастырды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Америкаға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көшкеннен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Нью-</a:t>
            </a:r>
            <a:r>
              <a:rPr lang="ru-RU" sz="2400" dirty="0" err="1">
                <a:latin typeface="Times New Roman" panose="02020603050405020304" pitchFamily="18" charset="0"/>
                <a:cs typeface="Times New Roman" panose="02020603050405020304" pitchFamily="18" charset="0"/>
              </a:rPr>
              <a:t>Йорктегі</a:t>
            </a:r>
            <a:r>
              <a:rPr lang="ru-RU" sz="2400" dirty="0">
                <a:latin typeface="Times New Roman" panose="02020603050405020304" pitchFamily="18" charset="0"/>
                <a:cs typeface="Times New Roman" panose="02020603050405020304" pitchFamily="18" charset="0"/>
              </a:rPr>
              <a:t> Колумбия </a:t>
            </a:r>
            <a:r>
              <a:rPr lang="ru-RU" sz="2400" dirty="0" err="1">
                <a:latin typeface="Times New Roman" panose="02020603050405020304" pitchFamily="18" charset="0"/>
                <a:cs typeface="Times New Roman" panose="02020603050405020304" pitchFamily="18" charset="0"/>
              </a:rPr>
              <a:t>университетінде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жалғастырды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ақыл</a:t>
            </a:r>
            <a:r>
              <a:rPr lang="ru-RU" sz="2400" dirty="0">
                <a:latin typeface="Times New Roman" panose="02020603050405020304" pitchFamily="18" charset="0"/>
                <a:cs typeface="Times New Roman" panose="02020603050405020304" pitchFamily="18" charset="0"/>
              </a:rPr>
              <a:t>-ой </a:t>
            </a:r>
            <a:r>
              <a:rPr lang="ru-RU" sz="2400" dirty="0" err="1">
                <a:latin typeface="Times New Roman" panose="02020603050405020304" pitchFamily="18" charset="0"/>
                <a:cs typeface="Times New Roman" panose="02020603050405020304" pitchFamily="18" charset="0"/>
              </a:rPr>
              <a:t>дамуы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балалар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терапиясын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оқыды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Эрик </a:t>
            </a:r>
            <a:r>
              <a:rPr lang="ru-RU" sz="2400" dirty="0" err="1">
                <a:latin typeface="Times New Roman" panose="02020603050405020304" pitchFamily="18" charset="0"/>
                <a:cs typeface="Times New Roman" panose="02020603050405020304" pitchFamily="18" charset="0"/>
              </a:rPr>
              <a:t>Берннен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транзакциялық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талдаушы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алды</a:t>
            </a:r>
            <a:r>
              <a:rPr lang="ru-RU" sz="2400" dirty="0">
                <a:latin typeface="Times New Roman" panose="02020603050405020304" pitchFamily="18" charset="0"/>
                <a:cs typeface="Times New Roman" panose="02020603050405020304" pitchFamily="18" charset="0"/>
              </a:rPr>
              <a:t>.</a:t>
            </a:r>
          </a:p>
          <a:p>
            <a:endParaRPr lang="x-none" dirty="0"/>
          </a:p>
        </p:txBody>
      </p:sp>
      <p:pic>
        <p:nvPicPr>
          <p:cNvPr id="4" name="Объект 5">
            <a:extLst>
              <a:ext uri="{FF2B5EF4-FFF2-40B4-BE49-F238E27FC236}">
                <a16:creationId xmlns:a16="http://schemas.microsoft.com/office/drawing/2014/main" xmlns="" id="{C6A688E0-3F5A-4441-B85A-CD1458EA706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15397" y="844013"/>
            <a:ext cx="3781748" cy="4958291"/>
          </a:xfrm>
          <a:prstGeom prst="rect">
            <a:avLst/>
          </a:prstGeom>
        </p:spPr>
      </p:pic>
    </p:spTree>
    <p:extLst>
      <p:ext uri="{BB962C8B-B14F-4D97-AF65-F5344CB8AC3E}">
        <p14:creationId xmlns="" xmlns:p14="http://schemas.microsoft.com/office/powerpoint/2010/main" val="150950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21D69EC-9C92-48E1-9D0C-047A627A5C77}"/>
              </a:ext>
            </a:extLst>
          </p:cNvPr>
          <p:cNvSpPr>
            <a:spLocks noGrp="1"/>
          </p:cNvSpPr>
          <p:nvPr>
            <p:ph idx="1"/>
          </p:nvPr>
        </p:nvSpPr>
        <p:spPr>
          <a:xfrm>
            <a:off x="107504" y="1052736"/>
            <a:ext cx="5250160" cy="4534272"/>
          </a:xfrm>
        </p:spPr>
        <p:txBody>
          <a:bodyPr/>
          <a:lstStyle/>
          <a:p>
            <a:r>
              <a:rPr lang="ru-RU" dirty="0"/>
              <a:t>Томас Харрис </a:t>
            </a:r>
          </a:p>
          <a:p>
            <a:r>
              <a:rPr lang="ru-RU" dirty="0" err="1"/>
              <a:t>бірінші</a:t>
            </a:r>
            <a:r>
              <a:rPr lang="ru-RU" dirty="0"/>
              <a:t> </a:t>
            </a:r>
            <a:r>
              <a:rPr lang="ru-RU" dirty="0" err="1"/>
              <a:t>болып</a:t>
            </a:r>
            <a:r>
              <a:rPr lang="ru-RU" dirty="0"/>
              <a:t> </a:t>
            </a:r>
            <a:r>
              <a:rPr lang="ru-RU" dirty="0" err="1"/>
              <a:t>транзакциялық</a:t>
            </a:r>
            <a:r>
              <a:rPr lang="ru-RU" dirty="0"/>
              <a:t> </a:t>
            </a:r>
            <a:r>
              <a:rPr lang="ru-RU" dirty="0" err="1"/>
              <a:t>талдау</a:t>
            </a:r>
            <a:r>
              <a:rPr lang="ru-RU" dirty="0"/>
              <a:t> </a:t>
            </a:r>
            <a:r>
              <a:rPr lang="ru-RU" dirty="0" err="1"/>
              <a:t>туралы</a:t>
            </a:r>
            <a:r>
              <a:rPr lang="ru-RU" dirty="0"/>
              <a:t> </a:t>
            </a:r>
            <a:r>
              <a:rPr lang="ru-RU" dirty="0" err="1"/>
              <a:t>шынымен</a:t>
            </a:r>
            <a:r>
              <a:rPr lang="ru-RU" dirty="0"/>
              <a:t> </a:t>
            </a:r>
            <a:r>
              <a:rPr lang="ru-RU" dirty="0" err="1"/>
              <a:t>танымал</a:t>
            </a:r>
            <a:r>
              <a:rPr lang="ru-RU" dirty="0"/>
              <a:t> </a:t>
            </a:r>
            <a:r>
              <a:rPr lang="ru-RU" dirty="0" err="1"/>
              <a:t>ғылыми</a:t>
            </a:r>
            <a:r>
              <a:rPr lang="ru-RU" dirty="0"/>
              <a:t> </a:t>
            </a:r>
            <a:r>
              <a:rPr lang="ru-RU" dirty="0" err="1"/>
              <a:t>кітап</a:t>
            </a:r>
            <a:r>
              <a:rPr lang="ru-RU" dirty="0"/>
              <a:t> </a:t>
            </a:r>
            <a:r>
              <a:rPr lang="ru-RU" dirty="0" err="1"/>
              <a:t>жазды</a:t>
            </a:r>
            <a:r>
              <a:rPr lang="ru-RU" dirty="0"/>
              <a:t>. </a:t>
            </a:r>
            <a:r>
              <a:rPr lang="ru-RU" dirty="0" err="1"/>
              <a:t>Оның</a:t>
            </a:r>
            <a:r>
              <a:rPr lang="ru-RU" dirty="0"/>
              <a:t> </a:t>
            </a:r>
            <a:r>
              <a:rPr lang="ru-RU" dirty="0" err="1"/>
              <a:t>бірден</a:t>
            </a:r>
            <a:r>
              <a:rPr lang="ru-RU" dirty="0"/>
              <a:t> </a:t>
            </a:r>
            <a:r>
              <a:rPr lang="ru-RU" dirty="0" err="1"/>
              <a:t>бестселлерлер</a:t>
            </a:r>
            <a:r>
              <a:rPr lang="ru-RU" dirty="0"/>
              <a:t> </a:t>
            </a:r>
            <a:r>
              <a:rPr lang="ru-RU" dirty="0" err="1"/>
              <a:t>тізіміне</a:t>
            </a:r>
            <a:r>
              <a:rPr lang="ru-RU" dirty="0"/>
              <a:t> </a:t>
            </a:r>
            <a:r>
              <a:rPr lang="ru-RU" dirty="0" err="1"/>
              <a:t>енуі</a:t>
            </a:r>
            <a:r>
              <a:rPr lang="ru-RU" dirty="0"/>
              <a:t> </a:t>
            </a:r>
            <a:r>
              <a:rPr lang="ru-RU" dirty="0" err="1"/>
              <a:t>кездейсоқ</a:t>
            </a:r>
            <a:r>
              <a:rPr lang="ru-RU" dirty="0"/>
              <a:t> </a:t>
            </a:r>
            <a:r>
              <a:rPr lang="ru-RU" dirty="0" err="1"/>
              <a:t>емес</a:t>
            </a:r>
            <a:r>
              <a:rPr lang="ru-RU" dirty="0"/>
              <a:t>: </a:t>
            </a:r>
            <a:r>
              <a:rPr lang="ru-RU" dirty="0" err="1"/>
              <a:t>кітап</a:t>
            </a:r>
            <a:r>
              <a:rPr lang="ru-RU" dirty="0"/>
              <a:t> </a:t>
            </a:r>
            <a:r>
              <a:rPr lang="ru-RU" dirty="0" err="1"/>
              <a:t>керек</a:t>
            </a:r>
            <a:r>
              <a:rPr lang="ru-RU" dirty="0"/>
              <a:t> </a:t>
            </a:r>
            <a:r>
              <a:rPr lang="ru-RU" dirty="0" err="1"/>
              <a:t>уақытта</a:t>
            </a:r>
            <a:r>
              <a:rPr lang="ru-RU" dirty="0"/>
              <a:t>, </a:t>
            </a:r>
            <a:r>
              <a:rPr lang="ru-RU" dirty="0" err="1"/>
              <a:t>керек</a:t>
            </a:r>
            <a:r>
              <a:rPr lang="ru-RU" dirty="0"/>
              <a:t> </a:t>
            </a:r>
            <a:r>
              <a:rPr lang="ru-RU" dirty="0" err="1"/>
              <a:t>жерде</a:t>
            </a:r>
            <a:r>
              <a:rPr lang="ru-RU" dirty="0"/>
              <a:t> </a:t>
            </a:r>
            <a:r>
              <a:rPr lang="ru-RU" dirty="0" err="1"/>
              <a:t>жазылды</a:t>
            </a:r>
            <a:r>
              <a:rPr lang="ru-RU" dirty="0"/>
              <a:t> </a:t>
            </a:r>
            <a:r>
              <a:rPr lang="ru-RU" dirty="0" err="1"/>
              <a:t>және</a:t>
            </a:r>
            <a:r>
              <a:rPr lang="ru-RU" dirty="0"/>
              <a:t> </a:t>
            </a:r>
            <a:r>
              <a:rPr lang="ru-RU" dirty="0" err="1"/>
              <a:t>қоғамның</a:t>
            </a:r>
            <a:r>
              <a:rPr lang="ru-RU" dirty="0"/>
              <a:t> </a:t>
            </a:r>
            <a:r>
              <a:rPr lang="ru-RU" dirty="0" err="1"/>
              <a:t>табанды</a:t>
            </a:r>
            <a:r>
              <a:rPr lang="ru-RU" dirty="0"/>
              <a:t> </a:t>
            </a:r>
            <a:r>
              <a:rPr lang="ru-RU" dirty="0" err="1"/>
              <a:t>талабына</a:t>
            </a:r>
            <a:r>
              <a:rPr lang="ru-RU" dirty="0"/>
              <a:t> </a:t>
            </a:r>
            <a:r>
              <a:rPr lang="ru-RU" dirty="0" err="1"/>
              <a:t>жауап</a:t>
            </a:r>
            <a:r>
              <a:rPr lang="ru-RU" dirty="0"/>
              <a:t> </a:t>
            </a:r>
            <a:r>
              <a:rPr lang="ru-RU" dirty="0" err="1"/>
              <a:t>берді</a:t>
            </a:r>
            <a:r>
              <a:rPr lang="ru-RU" dirty="0"/>
              <a:t> - </a:t>
            </a:r>
            <a:r>
              <a:rPr lang="ru-RU" dirty="0" err="1"/>
              <a:t>адам</a:t>
            </a:r>
            <a:r>
              <a:rPr lang="ru-RU" dirty="0"/>
              <a:t> </a:t>
            </a:r>
            <a:r>
              <a:rPr lang="ru-RU" dirty="0" err="1"/>
              <a:t>табиғатын</a:t>
            </a:r>
            <a:r>
              <a:rPr lang="ru-RU" dirty="0"/>
              <a:t> </a:t>
            </a:r>
            <a:r>
              <a:rPr lang="ru-RU" dirty="0" err="1"/>
              <a:t>жақсарту</a:t>
            </a:r>
            <a:r>
              <a:rPr lang="ru-RU" dirty="0"/>
              <a:t> </a:t>
            </a:r>
            <a:r>
              <a:rPr lang="ru-RU" dirty="0" err="1"/>
              <a:t>жолдарын</a:t>
            </a:r>
            <a:r>
              <a:rPr lang="ru-RU" dirty="0"/>
              <a:t> табу. </a:t>
            </a:r>
          </a:p>
          <a:p>
            <a:endParaRPr lang="x-none" dirty="0"/>
          </a:p>
        </p:txBody>
      </p:sp>
      <p:pic>
        <p:nvPicPr>
          <p:cNvPr id="4" name="Объект 5">
            <a:extLst>
              <a:ext uri="{FF2B5EF4-FFF2-40B4-BE49-F238E27FC236}">
                <a16:creationId xmlns:a16="http://schemas.microsoft.com/office/drawing/2014/main" xmlns="" id="{52A627B0-5168-4AA4-8501-AFFDDAA4B4C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92003" y="908720"/>
            <a:ext cx="3524817" cy="4787300"/>
          </a:xfrm>
          <a:prstGeom prst="rect">
            <a:avLst/>
          </a:prstGeom>
        </p:spPr>
      </p:pic>
    </p:spTree>
    <p:extLst>
      <p:ext uri="{BB962C8B-B14F-4D97-AF65-F5344CB8AC3E}">
        <p14:creationId xmlns="" xmlns:p14="http://schemas.microsoft.com/office/powerpoint/2010/main" val="353039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7A66E35-8108-47FF-9C53-F13446A08CE5}"/>
              </a:ext>
            </a:extLst>
          </p:cNvPr>
          <p:cNvSpPr>
            <a:spLocks noGrp="1"/>
          </p:cNvSpPr>
          <p:nvPr>
            <p:ph idx="1"/>
          </p:nvPr>
        </p:nvSpPr>
        <p:spPr>
          <a:xfrm>
            <a:off x="179512" y="1462776"/>
            <a:ext cx="5112568" cy="3886200"/>
          </a:xfrm>
        </p:spPr>
        <p:txBody>
          <a:bodyPr/>
          <a:lstStyle/>
          <a:p>
            <a:r>
              <a:rPr lang="ru-RU" dirty="0"/>
              <a:t>Джули </a:t>
            </a:r>
            <a:r>
              <a:rPr lang="ru-RU" dirty="0" err="1"/>
              <a:t>Хей</a:t>
            </a:r>
            <a:r>
              <a:rPr lang="ru-RU" dirty="0"/>
              <a:t> </a:t>
            </a:r>
          </a:p>
          <a:p>
            <a:r>
              <a:rPr lang="ru-RU" dirty="0" err="1"/>
              <a:t>Тәлімгерлік</a:t>
            </a:r>
            <a:r>
              <a:rPr lang="ru-RU" dirty="0"/>
              <a:t> </a:t>
            </a:r>
            <a:r>
              <a:rPr lang="ru-RU" dirty="0" err="1"/>
              <a:t>және</a:t>
            </a:r>
            <a:r>
              <a:rPr lang="ru-RU" dirty="0"/>
              <a:t> коучинг </a:t>
            </a:r>
            <a:r>
              <a:rPr lang="ru-RU" dirty="0" err="1"/>
              <a:t>жөніндегі</a:t>
            </a:r>
            <a:r>
              <a:rPr lang="ru-RU" dirty="0"/>
              <a:t> </a:t>
            </a:r>
            <a:r>
              <a:rPr lang="ru-RU" dirty="0" err="1"/>
              <a:t>Еуропалық</a:t>
            </a:r>
            <a:r>
              <a:rPr lang="ru-RU" dirty="0"/>
              <a:t> </a:t>
            </a:r>
            <a:r>
              <a:rPr lang="ru-RU" dirty="0" err="1"/>
              <a:t>кеңестің</a:t>
            </a:r>
            <a:r>
              <a:rPr lang="ru-RU" dirty="0"/>
              <a:t> </a:t>
            </a:r>
            <a:r>
              <a:rPr lang="ru-RU" dirty="0" err="1"/>
              <a:t>негізін</a:t>
            </a:r>
            <a:r>
              <a:rPr lang="ru-RU" dirty="0"/>
              <a:t> </a:t>
            </a:r>
            <a:r>
              <a:rPr lang="ru-RU" dirty="0" err="1"/>
              <a:t>қалаушы</a:t>
            </a:r>
            <a:r>
              <a:rPr lang="ru-RU" dirty="0"/>
              <a:t> </a:t>
            </a:r>
            <a:r>
              <a:rPr lang="ru-RU" dirty="0" err="1"/>
              <a:t>және</a:t>
            </a:r>
            <a:r>
              <a:rPr lang="ru-RU" dirty="0"/>
              <a:t> экс-президент; </a:t>
            </a:r>
            <a:r>
              <a:rPr lang="ru-RU" dirty="0" err="1"/>
              <a:t>Еуропалық</a:t>
            </a:r>
            <a:r>
              <a:rPr lang="ru-RU" dirty="0"/>
              <a:t> </a:t>
            </a:r>
            <a:r>
              <a:rPr lang="ru-RU" dirty="0" err="1"/>
              <a:t>және</a:t>
            </a:r>
            <a:r>
              <a:rPr lang="ru-RU" dirty="0"/>
              <a:t> </a:t>
            </a:r>
            <a:r>
              <a:rPr lang="ru-RU" dirty="0" err="1"/>
              <a:t>халықаралық</a:t>
            </a:r>
            <a:r>
              <a:rPr lang="ru-RU" dirty="0"/>
              <a:t> </a:t>
            </a:r>
            <a:r>
              <a:rPr lang="ru-RU" dirty="0" err="1"/>
              <a:t>транзакциялық</a:t>
            </a:r>
            <a:r>
              <a:rPr lang="ru-RU" dirty="0"/>
              <a:t> </a:t>
            </a:r>
            <a:r>
              <a:rPr lang="ru-RU" dirty="0" err="1"/>
              <a:t>талдау</a:t>
            </a:r>
            <a:r>
              <a:rPr lang="ru-RU" dirty="0"/>
              <a:t> </a:t>
            </a:r>
            <a:r>
              <a:rPr lang="ru-RU" dirty="0" err="1"/>
              <a:t>қауымдастықтарының</a:t>
            </a:r>
            <a:r>
              <a:rPr lang="ru-RU" dirty="0"/>
              <a:t> экс-</a:t>
            </a:r>
            <a:r>
              <a:rPr lang="ru-RU" dirty="0" err="1"/>
              <a:t>президенті</a:t>
            </a:r>
            <a:r>
              <a:rPr lang="ru-RU" dirty="0"/>
              <a:t>; Даму </a:t>
            </a:r>
            <a:r>
              <a:rPr lang="ru-RU" dirty="0" err="1"/>
              <a:t>және</a:t>
            </a:r>
            <a:r>
              <a:rPr lang="ru-RU" dirty="0"/>
              <a:t> </a:t>
            </a:r>
            <a:r>
              <a:rPr lang="ru-RU" dirty="0" err="1"/>
              <a:t>білім</a:t>
            </a:r>
            <a:r>
              <a:rPr lang="ru-RU" dirty="0"/>
              <a:t> беру </a:t>
            </a:r>
            <a:r>
              <a:rPr lang="ru-RU" dirty="0" err="1"/>
              <a:t>үшін</a:t>
            </a:r>
            <a:r>
              <a:rPr lang="ru-RU" dirty="0"/>
              <a:t> </a:t>
            </a:r>
            <a:r>
              <a:rPr lang="ru-RU" dirty="0" err="1"/>
              <a:t>транзакциялық</a:t>
            </a:r>
            <a:r>
              <a:rPr lang="ru-RU" dirty="0"/>
              <a:t> </a:t>
            </a:r>
            <a:r>
              <a:rPr lang="ru-RU" dirty="0" err="1"/>
              <a:t>талдау</a:t>
            </a:r>
            <a:r>
              <a:rPr lang="ru-RU" dirty="0"/>
              <a:t> </a:t>
            </a:r>
            <a:r>
              <a:rPr lang="ru-RU" dirty="0" err="1"/>
              <a:t>институтының</a:t>
            </a:r>
            <a:r>
              <a:rPr lang="ru-RU" dirty="0"/>
              <a:t> </a:t>
            </a:r>
            <a:r>
              <a:rPr lang="ru-RU" dirty="0" err="1"/>
              <a:t>құрметті</a:t>
            </a:r>
            <a:r>
              <a:rPr lang="ru-RU" dirty="0"/>
              <a:t> </a:t>
            </a:r>
            <a:r>
              <a:rPr lang="ru-RU" dirty="0" err="1"/>
              <a:t>төрағасы</a:t>
            </a:r>
            <a:r>
              <a:rPr lang="ru-RU" dirty="0"/>
              <a:t>.</a:t>
            </a:r>
          </a:p>
          <a:p>
            <a:endParaRPr lang="x-none" dirty="0"/>
          </a:p>
        </p:txBody>
      </p:sp>
      <p:pic>
        <p:nvPicPr>
          <p:cNvPr id="5" name="Рисунок 4">
            <a:extLst>
              <a:ext uri="{FF2B5EF4-FFF2-40B4-BE49-F238E27FC236}">
                <a16:creationId xmlns:a16="http://schemas.microsoft.com/office/drawing/2014/main" xmlns="" id="{A6163772-9682-4226-82F8-0A3F48D3B53C}"/>
              </a:ext>
            </a:extLst>
          </p:cNvPr>
          <p:cNvPicPr>
            <a:picLocks noChangeAspect="1"/>
          </p:cNvPicPr>
          <p:nvPr/>
        </p:nvPicPr>
        <p:blipFill>
          <a:blip r:embed="rId2"/>
          <a:stretch>
            <a:fillRect/>
          </a:stretch>
        </p:blipFill>
        <p:spPr>
          <a:xfrm>
            <a:off x="5436096" y="891152"/>
            <a:ext cx="3438442" cy="4480948"/>
          </a:xfrm>
          <a:prstGeom prst="rect">
            <a:avLst/>
          </a:prstGeom>
        </p:spPr>
      </p:pic>
    </p:spTree>
    <p:extLst>
      <p:ext uri="{BB962C8B-B14F-4D97-AF65-F5344CB8AC3E}">
        <p14:creationId xmlns="" xmlns:p14="http://schemas.microsoft.com/office/powerpoint/2010/main" val="333328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836712"/>
            <a:ext cx="4896544" cy="5472608"/>
          </a:xfrm>
        </p:spPr>
        <p:txBody>
          <a:bodyPr>
            <a:normAutofit/>
          </a:bodyPr>
          <a:lstStyle/>
          <a:p>
            <a:pPr marL="0" indent="0" algn="ctr">
              <a:buNone/>
            </a:pPr>
            <a:r>
              <a:rPr lang="ru-RU" b="1" dirty="0"/>
              <a:t>Эрик Берн </a:t>
            </a:r>
            <a:r>
              <a:rPr lang="ru-RU" dirty="0"/>
              <a:t>— психика </a:t>
            </a:r>
            <a:r>
              <a:rPr lang="ru-RU" dirty="0" err="1"/>
              <a:t>құрылымындағы</a:t>
            </a:r>
            <a:r>
              <a:rPr lang="ru-RU" dirty="0"/>
              <a:t> </a:t>
            </a:r>
            <a:r>
              <a:rPr lang="ru-RU" dirty="0" err="1"/>
              <a:t>әйгілі</a:t>
            </a:r>
            <a:r>
              <a:rPr lang="ru-RU" dirty="0"/>
              <a:t> "</a:t>
            </a:r>
            <a:r>
              <a:rPr lang="ru-RU" dirty="0" err="1"/>
              <a:t>ата</a:t>
            </a:r>
            <a:r>
              <a:rPr lang="ru-RU" dirty="0"/>
              <a:t> — </a:t>
            </a:r>
            <a:r>
              <a:rPr lang="ru-RU" dirty="0" err="1"/>
              <a:t>ана</a:t>
            </a:r>
            <a:r>
              <a:rPr lang="ru-RU" dirty="0"/>
              <a:t>-</a:t>
            </a:r>
            <a:r>
              <a:rPr lang="ru-RU" dirty="0" err="1"/>
              <a:t>ересек</a:t>
            </a:r>
            <a:r>
              <a:rPr lang="ru-RU" dirty="0"/>
              <a:t>-бала" </a:t>
            </a:r>
            <a:r>
              <a:rPr lang="ru-RU" dirty="0" err="1"/>
              <a:t>триадасының</a:t>
            </a:r>
            <a:r>
              <a:rPr lang="ru-RU" dirty="0"/>
              <a:t> авторы. </a:t>
            </a:r>
            <a:r>
              <a:rPr lang="ru-RU" dirty="0" err="1"/>
              <a:t>Сондай-ақ</a:t>
            </a:r>
            <a:r>
              <a:rPr lang="ru-RU" dirty="0"/>
              <a:t>, "</a:t>
            </a:r>
            <a:r>
              <a:rPr lang="ru-RU" dirty="0" err="1"/>
              <a:t>өмірлік</a:t>
            </a:r>
            <a:r>
              <a:rPr lang="ru-RU" dirty="0"/>
              <a:t> сценарий" </a:t>
            </a:r>
            <a:r>
              <a:rPr lang="ru-RU" dirty="0" err="1"/>
              <a:t>және</a:t>
            </a:r>
            <a:r>
              <a:rPr lang="ru-RU" dirty="0"/>
              <a:t> "</a:t>
            </a:r>
            <a:r>
              <a:rPr lang="ru-RU" dirty="0" err="1"/>
              <a:t>психологиялық</a:t>
            </a:r>
            <a:r>
              <a:rPr lang="ru-RU" dirty="0"/>
              <a:t> </a:t>
            </a:r>
            <a:r>
              <a:rPr lang="ru-RU" dirty="0" err="1"/>
              <a:t>ойын"ұғымдарымен</a:t>
            </a:r>
            <a:r>
              <a:rPr lang="ru-RU" dirty="0"/>
              <a:t> </a:t>
            </a:r>
            <a:r>
              <a:rPr lang="ru-RU" dirty="0" err="1"/>
              <a:t>танымал</a:t>
            </a:r>
            <a:r>
              <a:rPr lang="ru-RU" dirty="0"/>
              <a:t>. </a:t>
            </a:r>
            <a:r>
              <a:rPr lang="ru-RU" dirty="0" err="1"/>
              <a:t>Оның</a:t>
            </a:r>
            <a:r>
              <a:rPr lang="ru-RU" dirty="0"/>
              <a:t> </a:t>
            </a:r>
            <a:r>
              <a:rPr lang="ru-RU" dirty="0" err="1"/>
              <a:t>трансакциялық</a:t>
            </a:r>
            <a:r>
              <a:rPr lang="ru-RU" dirty="0"/>
              <a:t> (</a:t>
            </a:r>
            <a:r>
              <a:rPr lang="ru-RU" dirty="0" err="1"/>
              <a:t>немесе</a:t>
            </a:r>
            <a:r>
              <a:rPr lang="ru-RU" dirty="0"/>
              <a:t> </a:t>
            </a:r>
            <a:r>
              <a:rPr lang="ru-RU" dirty="0" err="1"/>
              <a:t>транзакциялық</a:t>
            </a:r>
            <a:r>
              <a:rPr lang="ru-RU" dirty="0"/>
              <a:t>) </a:t>
            </a:r>
            <a:r>
              <a:rPr lang="ru-RU" dirty="0" err="1"/>
              <a:t>талдауы-бұл</a:t>
            </a:r>
            <a:r>
              <a:rPr lang="ru-RU" dirty="0"/>
              <a:t> </a:t>
            </a:r>
            <a:r>
              <a:rPr lang="ru-RU" dirty="0" err="1"/>
              <a:t>жеке</a:t>
            </a:r>
            <a:r>
              <a:rPr lang="ru-RU" dirty="0"/>
              <a:t> </a:t>
            </a:r>
            <a:r>
              <a:rPr lang="ru-RU" dirty="0" err="1"/>
              <a:t>тұлға</a:t>
            </a:r>
            <a:r>
              <a:rPr lang="ru-RU" dirty="0"/>
              <a:t> </a:t>
            </a:r>
            <a:r>
              <a:rPr lang="ru-RU" dirty="0" err="1"/>
              <a:t>және</a:t>
            </a:r>
            <a:r>
              <a:rPr lang="ru-RU" dirty="0"/>
              <a:t> </a:t>
            </a:r>
            <a:r>
              <a:rPr lang="ru-RU" dirty="0" err="1"/>
              <a:t>әлеуметтік</a:t>
            </a:r>
            <a:r>
              <a:rPr lang="ru-RU" dirty="0"/>
              <a:t> </a:t>
            </a:r>
            <a:r>
              <a:rPr lang="ru-RU" dirty="0" err="1"/>
              <a:t>мінез-құлық</a:t>
            </a:r>
            <a:r>
              <a:rPr lang="ru-RU" dirty="0"/>
              <a:t> </a:t>
            </a:r>
            <a:r>
              <a:rPr lang="ru-RU" dirty="0" err="1"/>
              <a:t>теориясы</a:t>
            </a:r>
            <a:r>
              <a:rPr lang="ru-RU" dirty="0"/>
              <a:t>. </a:t>
            </a:r>
            <a:r>
              <a:rPr lang="ru-RU" dirty="0" err="1"/>
              <a:t>Ол</a:t>
            </a:r>
            <a:r>
              <a:rPr lang="ru-RU" dirty="0"/>
              <a:t> психотерапия </a:t>
            </a:r>
            <a:r>
              <a:rPr lang="ru-RU" dirty="0" err="1"/>
              <a:t>әдісі</a:t>
            </a:r>
            <a:r>
              <a:rPr lang="ru-RU" dirty="0"/>
              <a:t> </a:t>
            </a:r>
            <a:r>
              <a:rPr lang="ru-RU" dirty="0" err="1"/>
              <a:t>ретінде</a:t>
            </a:r>
            <a:r>
              <a:rPr lang="ru-RU" dirty="0"/>
              <a:t> </a:t>
            </a:r>
            <a:r>
              <a:rPr lang="ru-RU" dirty="0" err="1"/>
              <a:t>кеңінен</a:t>
            </a:r>
            <a:r>
              <a:rPr lang="ru-RU" dirty="0"/>
              <a:t> </a:t>
            </a:r>
            <a:r>
              <a:rPr lang="ru-RU" dirty="0" err="1"/>
              <a:t>қолданылады</a:t>
            </a:r>
            <a:r>
              <a:rPr lang="ru-RU" dirty="0"/>
              <a:t> </a:t>
            </a:r>
            <a:r>
              <a:rPr lang="ru-RU" dirty="0" err="1"/>
              <a:t>және</a:t>
            </a:r>
            <a:r>
              <a:rPr lang="ru-RU" dirty="0"/>
              <a:t> </a:t>
            </a:r>
            <a:r>
              <a:rPr lang="ru-RU" dirty="0" err="1"/>
              <a:t>кең</a:t>
            </a:r>
            <a:r>
              <a:rPr lang="ru-RU" dirty="0"/>
              <a:t> </a:t>
            </a:r>
            <a:r>
              <a:rPr lang="ru-RU" dirty="0" err="1"/>
              <a:t>әлеуметтік</a:t>
            </a:r>
            <a:r>
              <a:rPr lang="ru-RU" dirty="0"/>
              <a:t> </a:t>
            </a:r>
            <a:r>
              <a:rPr lang="ru-RU" dirty="0" err="1"/>
              <a:t>өзгерістердің</a:t>
            </a:r>
            <a:r>
              <a:rPr lang="ru-RU" dirty="0"/>
              <a:t> </a:t>
            </a:r>
            <a:r>
              <a:rPr lang="ru-RU" dirty="0" err="1"/>
              <a:t>құралы</a:t>
            </a:r>
            <a:r>
              <a:rPr lang="ru-RU" dirty="0"/>
              <a:t> </a:t>
            </a:r>
            <a:r>
              <a:rPr lang="ru-RU" dirty="0" err="1"/>
              <a:t>болуды</a:t>
            </a:r>
            <a:r>
              <a:rPr lang="ru-RU" dirty="0"/>
              <a:t> </a:t>
            </a:r>
            <a:r>
              <a:rPr lang="ru-RU" dirty="0" err="1"/>
              <a:t>талап</a:t>
            </a:r>
            <a:r>
              <a:rPr lang="ru-RU" dirty="0"/>
              <a:t> </a:t>
            </a:r>
            <a:r>
              <a:rPr lang="ru-RU" dirty="0" err="1"/>
              <a:t>етеді</a:t>
            </a:r>
            <a:r>
              <a:rPr lang="ru-RU" dirty="0"/>
              <a:t>.</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52120" y="1484784"/>
            <a:ext cx="2520280" cy="34940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02493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AAA0C4C-278B-42CE-BEC6-EE8E377F3C17}"/>
              </a:ext>
            </a:extLst>
          </p:cNvPr>
          <p:cNvSpPr>
            <a:spLocks noGrp="1"/>
          </p:cNvSpPr>
          <p:nvPr>
            <p:ph idx="1"/>
          </p:nvPr>
        </p:nvSpPr>
        <p:spPr/>
        <p:txBody>
          <a:bodyPr>
            <a:normAutofit/>
          </a:bodyPr>
          <a:lstStyle/>
          <a:p>
            <a:pPr algn="ctr"/>
            <a:r>
              <a:rPr lang="ru-RU" sz="2000" dirty="0" err="1"/>
              <a:t>Психотерапиядағы</a:t>
            </a:r>
            <a:r>
              <a:rPr lang="ru-RU" sz="2000" dirty="0"/>
              <a:t> </a:t>
            </a:r>
            <a:r>
              <a:rPr lang="ru-RU" sz="2000" dirty="0" err="1"/>
              <a:t>транзакциялық</a:t>
            </a:r>
            <a:r>
              <a:rPr lang="ru-RU" sz="2000" dirty="0"/>
              <a:t> </a:t>
            </a:r>
            <a:r>
              <a:rPr lang="ru-RU" sz="2000" dirty="0" err="1"/>
              <a:t>талдаудың</a:t>
            </a:r>
            <a:r>
              <a:rPr lang="ru-RU" sz="2000" dirty="0"/>
              <a:t> </a:t>
            </a:r>
            <a:r>
              <a:rPr lang="ru-RU" sz="2000" dirty="0" err="1"/>
              <a:t>пәні</a:t>
            </a:r>
            <a:r>
              <a:rPr lang="ru-RU" sz="2000" dirty="0"/>
              <a:t> - эго </a:t>
            </a:r>
            <a:r>
              <a:rPr lang="ru-RU" sz="2000" dirty="0" err="1"/>
              <a:t>күйлерді</a:t>
            </a:r>
            <a:r>
              <a:rPr lang="ru-RU" sz="2000" dirty="0"/>
              <a:t> </a:t>
            </a:r>
            <a:r>
              <a:rPr lang="ru-RU" sz="2000" dirty="0" err="1"/>
              <a:t>зерттеу</a:t>
            </a:r>
            <a:r>
              <a:rPr lang="ru-RU" sz="2000" dirty="0"/>
              <a:t>. </a:t>
            </a:r>
            <a:r>
              <a:rPr lang="ru-RU" sz="2000" dirty="0" err="1"/>
              <a:t>Тиісті</a:t>
            </a:r>
            <a:r>
              <a:rPr lang="ru-RU" sz="2000" dirty="0"/>
              <a:t> </a:t>
            </a:r>
            <a:r>
              <a:rPr lang="ru-RU" sz="2000" dirty="0" err="1"/>
              <a:t>мінез-құлық</a:t>
            </a:r>
            <a:r>
              <a:rPr lang="ru-RU" sz="2000" dirty="0"/>
              <a:t> </a:t>
            </a:r>
            <a:r>
              <a:rPr lang="ru-RU" sz="2000" dirty="0" err="1"/>
              <a:t>үлгілері</a:t>
            </a:r>
            <a:r>
              <a:rPr lang="ru-RU" sz="2000" dirty="0"/>
              <a:t> </a:t>
            </a:r>
            <a:r>
              <a:rPr lang="ru-RU" sz="2000" dirty="0" err="1"/>
              <a:t>арқылы</a:t>
            </a:r>
            <a:r>
              <a:rPr lang="ru-RU" sz="2000" dirty="0"/>
              <a:t> </a:t>
            </a:r>
            <a:r>
              <a:rPr lang="ru-RU" sz="2000" dirty="0" err="1"/>
              <a:t>қарым-қатынасымызда</a:t>
            </a:r>
            <a:r>
              <a:rPr lang="ru-RU" sz="2000" dirty="0"/>
              <a:t> </a:t>
            </a:r>
            <a:r>
              <a:rPr lang="ru-RU" sz="2000" dirty="0" err="1"/>
              <a:t>өзін</a:t>
            </a:r>
            <a:r>
              <a:rPr lang="ru-RU" sz="2000" dirty="0"/>
              <a:t> </a:t>
            </a:r>
            <a:r>
              <a:rPr lang="ru-RU" sz="2000" dirty="0" err="1"/>
              <a:t>көрсететін</a:t>
            </a:r>
            <a:r>
              <a:rPr lang="ru-RU" sz="2000" dirty="0"/>
              <a:t> </a:t>
            </a:r>
            <a:r>
              <a:rPr lang="ru-RU" sz="2000" dirty="0" err="1"/>
              <a:t>идеялар</a:t>
            </a:r>
            <a:r>
              <a:rPr lang="ru-RU" sz="2000" dirty="0"/>
              <a:t> мен </a:t>
            </a:r>
            <a:r>
              <a:rPr lang="ru-RU" sz="2000" dirty="0" err="1"/>
              <a:t>сезімдердің</a:t>
            </a:r>
            <a:r>
              <a:rPr lang="ru-RU" sz="2000" dirty="0"/>
              <a:t> </a:t>
            </a:r>
            <a:r>
              <a:rPr lang="ru-RU" sz="2000" dirty="0" err="1"/>
              <a:t>тұтас</a:t>
            </a:r>
            <a:r>
              <a:rPr lang="ru-RU" sz="2000" dirty="0"/>
              <a:t> </a:t>
            </a:r>
            <a:r>
              <a:rPr lang="ru-RU" sz="2000" dirty="0" err="1"/>
              <a:t>жүйелері</a:t>
            </a:r>
            <a:r>
              <a:rPr lang="ru-RU" sz="2000" dirty="0"/>
              <a:t>. "</a:t>
            </a:r>
            <a:r>
              <a:rPr lang="ru-RU" sz="2000" dirty="0" err="1"/>
              <a:t>Өзара</a:t>
            </a:r>
            <a:r>
              <a:rPr lang="ru-RU" sz="2000" dirty="0"/>
              <a:t> </a:t>
            </a:r>
            <a:r>
              <a:rPr lang="ru-RU" sz="2000" dirty="0" err="1"/>
              <a:t>әрекеттесу</a:t>
            </a:r>
            <a:r>
              <a:rPr lang="ru-RU" sz="2000" dirty="0"/>
              <a:t> </a:t>
            </a:r>
            <a:r>
              <a:rPr lang="ru-RU" sz="2000" dirty="0" err="1"/>
              <a:t>бірліктерін</a:t>
            </a:r>
            <a:r>
              <a:rPr lang="ru-RU" sz="2000" dirty="0"/>
              <a:t>" – </a:t>
            </a:r>
            <a:r>
              <a:rPr lang="ru-RU" sz="2000" dirty="0" err="1"/>
              <a:t>транзакцияларды</a:t>
            </a:r>
            <a:r>
              <a:rPr lang="ru-RU" sz="2000" dirty="0"/>
              <a:t>, </a:t>
            </a:r>
            <a:r>
              <a:rPr lang="ru-RU" sz="2000" dirty="0" err="1"/>
              <a:t>адами</a:t>
            </a:r>
            <a:r>
              <a:rPr lang="ru-RU" sz="2000" dirty="0"/>
              <a:t> </a:t>
            </a:r>
            <a:r>
              <a:rPr lang="ru-RU" sz="2000" dirty="0" err="1"/>
              <a:t>қатынастардың</a:t>
            </a:r>
            <a:r>
              <a:rPr lang="ru-RU" sz="2000" dirty="0"/>
              <a:t> </a:t>
            </a:r>
            <a:r>
              <a:rPr lang="ru-RU" sz="2000" dirty="0" err="1"/>
              <a:t>ең</a:t>
            </a:r>
            <a:r>
              <a:rPr lang="ru-RU" sz="2000" dirty="0"/>
              <a:t> </a:t>
            </a:r>
            <a:r>
              <a:rPr lang="ru-RU" sz="2000" dirty="0" err="1"/>
              <a:t>күрделі</a:t>
            </a:r>
            <a:r>
              <a:rPr lang="ru-RU" sz="2000" dirty="0"/>
              <a:t> </a:t>
            </a:r>
            <a:r>
              <a:rPr lang="ru-RU" sz="2000" dirty="0" err="1"/>
              <a:t>тілін</a:t>
            </a:r>
            <a:r>
              <a:rPr lang="ru-RU" sz="2000" dirty="0"/>
              <a:t> </a:t>
            </a:r>
            <a:r>
              <a:rPr lang="ru-RU" sz="2000" dirty="0" err="1"/>
              <a:t>қолдана</a:t>
            </a:r>
            <a:r>
              <a:rPr lang="ru-RU" sz="2000" dirty="0"/>
              <a:t> </a:t>
            </a:r>
            <a:r>
              <a:rPr lang="ru-RU" sz="2000" dirty="0" err="1"/>
              <a:t>отырып</a:t>
            </a:r>
            <a:r>
              <a:rPr lang="ru-RU" sz="2000" dirty="0"/>
              <a:t>, </a:t>
            </a:r>
            <a:r>
              <a:rPr lang="ru-RU" sz="2000" dirty="0" err="1"/>
              <a:t>біз</a:t>
            </a:r>
            <a:r>
              <a:rPr lang="ru-RU" sz="2000" dirty="0"/>
              <a:t> </a:t>
            </a:r>
            <a:r>
              <a:rPr lang="ru-RU" sz="2000" dirty="0" err="1"/>
              <a:t>үш</a:t>
            </a:r>
            <a:r>
              <a:rPr lang="ru-RU" sz="2000" dirty="0"/>
              <a:t> </a:t>
            </a:r>
            <a:r>
              <a:rPr lang="ru-RU" sz="2000" dirty="0" err="1"/>
              <a:t>негізгі</a:t>
            </a:r>
            <a:r>
              <a:rPr lang="ru-RU" sz="2000" dirty="0"/>
              <a:t> эго-</a:t>
            </a:r>
            <a:r>
              <a:rPr lang="ru-RU" sz="2000" dirty="0" err="1"/>
              <a:t>күйдің</a:t>
            </a:r>
            <a:r>
              <a:rPr lang="ru-RU" sz="2000" dirty="0"/>
              <a:t> </a:t>
            </a:r>
            <a:r>
              <a:rPr lang="ru-RU" sz="2000" dirty="0" err="1"/>
              <a:t>өзара</a:t>
            </a:r>
            <a:r>
              <a:rPr lang="ru-RU" sz="2000" dirty="0"/>
              <a:t> </a:t>
            </a:r>
            <a:r>
              <a:rPr lang="ru-RU" sz="2000" dirty="0" err="1"/>
              <a:t>әрекеттесу</a:t>
            </a:r>
            <a:r>
              <a:rPr lang="ru-RU" sz="2000" dirty="0"/>
              <a:t> </a:t>
            </a:r>
            <a:r>
              <a:rPr lang="ru-RU" sz="2000" dirty="0" err="1"/>
              <a:t>тілінде</a:t>
            </a:r>
            <a:r>
              <a:rPr lang="ru-RU" sz="2000" dirty="0"/>
              <a:t> </a:t>
            </a:r>
            <a:r>
              <a:rPr lang="ru-RU" sz="2000" dirty="0" err="1"/>
              <a:t>елестете</a:t>
            </a:r>
            <a:r>
              <a:rPr lang="ru-RU" sz="2000" dirty="0"/>
              <a:t> </a:t>
            </a:r>
            <a:r>
              <a:rPr lang="ru-RU" sz="2000" dirty="0" err="1"/>
              <a:t>аламыз</a:t>
            </a:r>
            <a:r>
              <a:rPr lang="ru-RU" sz="2000" dirty="0"/>
              <a:t>. </a:t>
            </a:r>
            <a:r>
              <a:rPr lang="ru-RU" sz="2000" dirty="0" err="1"/>
              <a:t>Тіпті</a:t>
            </a:r>
            <a:r>
              <a:rPr lang="ru-RU" sz="2000" dirty="0"/>
              <a:t> </a:t>
            </a:r>
            <a:r>
              <a:rPr lang="ru-RU" sz="2000" dirty="0" err="1"/>
              <a:t>психотерапиялық</a:t>
            </a:r>
            <a:r>
              <a:rPr lang="ru-RU" sz="2000" dirty="0"/>
              <a:t> </a:t>
            </a:r>
            <a:r>
              <a:rPr lang="ru-RU" sz="2000" dirty="0" err="1"/>
              <a:t>практикадан</a:t>
            </a:r>
            <a:r>
              <a:rPr lang="ru-RU" sz="2000" dirty="0"/>
              <a:t> </a:t>
            </a:r>
            <a:r>
              <a:rPr lang="ru-RU" sz="2000" dirty="0" err="1"/>
              <a:t>алыс</a:t>
            </a:r>
            <a:r>
              <a:rPr lang="ru-RU" sz="2000" dirty="0"/>
              <a:t> </a:t>
            </a:r>
            <a:r>
              <a:rPr lang="ru-RU" sz="2000" dirty="0" err="1"/>
              <a:t>адам</a:t>
            </a:r>
            <a:r>
              <a:rPr lang="ru-RU" sz="2000" dirty="0"/>
              <a:t> </a:t>
            </a:r>
            <a:r>
              <a:rPr lang="ru-RU" sz="2000" dirty="0" err="1"/>
              <a:t>біздің</a:t>
            </a:r>
            <a:r>
              <a:rPr lang="ru-RU" sz="2000" dirty="0"/>
              <a:t> эго </a:t>
            </a:r>
            <a:r>
              <a:rPr lang="ru-RU" sz="2000" dirty="0" err="1"/>
              <a:t>тілін</a:t>
            </a:r>
            <a:r>
              <a:rPr lang="ru-RU" sz="2000" dirty="0"/>
              <a:t> </a:t>
            </a:r>
            <a:r>
              <a:rPr lang="ru-RU" sz="2000" dirty="0" err="1"/>
              <a:t>түсінуді</a:t>
            </a:r>
            <a:r>
              <a:rPr lang="ru-RU" sz="2000" dirty="0"/>
              <a:t> </a:t>
            </a:r>
            <a:r>
              <a:rPr lang="ru-RU" sz="2000" dirty="0" err="1"/>
              <a:t>үйренеді</a:t>
            </a:r>
            <a:r>
              <a:rPr lang="ru-RU" sz="2000" dirty="0"/>
              <a:t>. </a:t>
            </a:r>
            <a:r>
              <a:rPr lang="ru-RU" sz="2000" dirty="0" err="1"/>
              <a:t>Бұл</a:t>
            </a:r>
            <a:r>
              <a:rPr lang="ru-RU" sz="2000" dirty="0"/>
              <a:t> </a:t>
            </a:r>
            <a:r>
              <a:rPr lang="ru-RU" sz="2000" dirty="0" err="1"/>
              <a:t>тілде</a:t>
            </a:r>
            <a:r>
              <a:rPr lang="ru-RU" sz="2000" dirty="0"/>
              <a:t> </a:t>
            </a:r>
            <a:r>
              <a:rPr lang="ru-RU" sz="2000" dirty="0" err="1"/>
              <a:t>сөйлеу</a:t>
            </a:r>
            <a:r>
              <a:rPr lang="ru-RU" sz="2000" dirty="0"/>
              <a:t> </a:t>
            </a:r>
            <a:r>
              <a:rPr lang="ru-RU" sz="2000" dirty="0" err="1"/>
              <a:t>дегеніміз-қарым-қатынас</a:t>
            </a:r>
            <a:r>
              <a:rPr lang="ru-RU" sz="2000" dirty="0"/>
              <a:t> </a:t>
            </a:r>
            <a:r>
              <a:rPr lang="ru-RU" sz="2000" dirty="0" err="1"/>
              <a:t>өнерін</a:t>
            </a:r>
            <a:r>
              <a:rPr lang="ru-RU" sz="2000" dirty="0"/>
              <a:t> </a:t>
            </a:r>
            <a:r>
              <a:rPr lang="ru-RU" sz="2000" dirty="0" err="1"/>
              <a:t>жетік</a:t>
            </a:r>
            <a:r>
              <a:rPr lang="ru-RU" sz="2000" dirty="0"/>
              <a:t> </a:t>
            </a:r>
            <a:r>
              <a:rPr lang="ru-RU" sz="2000" dirty="0" err="1"/>
              <a:t>меңгеру</a:t>
            </a:r>
            <a:r>
              <a:rPr lang="ru-RU" sz="2000" dirty="0"/>
              <a:t>.</a:t>
            </a:r>
          </a:p>
          <a:p>
            <a:endParaRPr lang="x-none" dirty="0"/>
          </a:p>
        </p:txBody>
      </p:sp>
      <p:pic>
        <p:nvPicPr>
          <p:cNvPr id="5" name="Рисунок 4">
            <a:extLst>
              <a:ext uri="{FF2B5EF4-FFF2-40B4-BE49-F238E27FC236}">
                <a16:creationId xmlns:a16="http://schemas.microsoft.com/office/drawing/2014/main" xmlns="" id="{9E27C8E0-1AD0-4678-8B2E-838667EC30CE}"/>
              </a:ext>
            </a:extLst>
          </p:cNvPr>
          <p:cNvPicPr>
            <a:picLocks noChangeAspect="1"/>
          </p:cNvPicPr>
          <p:nvPr/>
        </p:nvPicPr>
        <p:blipFill>
          <a:blip r:embed="rId2"/>
          <a:stretch>
            <a:fillRect/>
          </a:stretch>
        </p:blipFill>
        <p:spPr>
          <a:xfrm>
            <a:off x="2411760" y="3933056"/>
            <a:ext cx="4608975" cy="2645893"/>
          </a:xfrm>
          <a:prstGeom prst="rect">
            <a:avLst/>
          </a:prstGeom>
        </p:spPr>
      </p:pic>
    </p:spTree>
    <p:extLst>
      <p:ext uri="{BB962C8B-B14F-4D97-AF65-F5344CB8AC3E}">
        <p14:creationId xmlns="" xmlns:p14="http://schemas.microsoft.com/office/powerpoint/2010/main" val="86811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9E89FF74-4518-43D8-BAE7-C7D3F74A791B}"/>
              </a:ext>
            </a:extLst>
          </p:cNvPr>
          <p:cNvPicPr>
            <a:picLocks noGrp="1" noChangeAspect="1"/>
          </p:cNvPicPr>
          <p:nvPr>
            <p:ph idx="1"/>
          </p:nvPr>
        </p:nvPicPr>
        <p:blipFill>
          <a:blip r:embed="rId2"/>
          <a:stretch>
            <a:fillRect/>
          </a:stretch>
        </p:blipFill>
        <p:spPr>
          <a:xfrm>
            <a:off x="156770" y="2046755"/>
            <a:ext cx="3621338" cy="3084843"/>
          </a:xfrm>
        </p:spPr>
      </p:pic>
      <p:pic>
        <p:nvPicPr>
          <p:cNvPr id="9" name="Рисунок 8">
            <a:extLst>
              <a:ext uri="{FF2B5EF4-FFF2-40B4-BE49-F238E27FC236}">
                <a16:creationId xmlns:a16="http://schemas.microsoft.com/office/drawing/2014/main" xmlns="" id="{F8800C08-8AEA-4E71-99BF-6993B09D929B}"/>
              </a:ext>
            </a:extLst>
          </p:cNvPr>
          <p:cNvPicPr>
            <a:picLocks noChangeAspect="1"/>
          </p:cNvPicPr>
          <p:nvPr/>
        </p:nvPicPr>
        <p:blipFill>
          <a:blip r:embed="rId3"/>
          <a:stretch>
            <a:fillRect/>
          </a:stretch>
        </p:blipFill>
        <p:spPr>
          <a:xfrm>
            <a:off x="5400732" y="1988839"/>
            <a:ext cx="3743268" cy="3084843"/>
          </a:xfrm>
          <a:prstGeom prst="rect">
            <a:avLst/>
          </a:prstGeom>
        </p:spPr>
      </p:pic>
      <p:pic>
        <p:nvPicPr>
          <p:cNvPr id="7" name="Рисунок 6">
            <a:extLst>
              <a:ext uri="{FF2B5EF4-FFF2-40B4-BE49-F238E27FC236}">
                <a16:creationId xmlns:a16="http://schemas.microsoft.com/office/drawing/2014/main" xmlns="" id="{C8585197-84B9-4240-AC27-81ADB412A52E}"/>
              </a:ext>
            </a:extLst>
          </p:cNvPr>
          <p:cNvPicPr>
            <a:picLocks noChangeAspect="1"/>
          </p:cNvPicPr>
          <p:nvPr/>
        </p:nvPicPr>
        <p:blipFill>
          <a:blip r:embed="rId4"/>
          <a:stretch>
            <a:fillRect/>
          </a:stretch>
        </p:blipFill>
        <p:spPr>
          <a:xfrm>
            <a:off x="2765161" y="1988839"/>
            <a:ext cx="3743268" cy="3200677"/>
          </a:xfrm>
          <a:prstGeom prst="rect">
            <a:avLst/>
          </a:prstGeom>
        </p:spPr>
      </p:pic>
      <p:sp>
        <p:nvSpPr>
          <p:cNvPr id="10" name="TextBox 9">
            <a:extLst>
              <a:ext uri="{FF2B5EF4-FFF2-40B4-BE49-F238E27FC236}">
                <a16:creationId xmlns:a16="http://schemas.microsoft.com/office/drawing/2014/main" xmlns="" id="{FA1FF0C3-4FF2-4DA6-A946-403F5C684A9C}"/>
              </a:ext>
            </a:extLst>
          </p:cNvPr>
          <p:cNvSpPr txBox="1"/>
          <p:nvPr/>
        </p:nvSpPr>
        <p:spPr>
          <a:xfrm>
            <a:off x="611560" y="2996952"/>
            <a:ext cx="1800200" cy="646331"/>
          </a:xfrm>
          <a:prstGeom prst="rect">
            <a:avLst/>
          </a:prstGeom>
          <a:noFill/>
        </p:spPr>
        <p:txBody>
          <a:bodyPr wrap="square" rtlCol="0">
            <a:spAutoFit/>
          </a:bodyPr>
          <a:lstStyle/>
          <a:p>
            <a:pPr algn="ctr"/>
            <a:r>
              <a:rPr lang="kk-KZ" dirty="0"/>
              <a:t>Бала </a:t>
            </a:r>
          </a:p>
          <a:p>
            <a:pPr algn="ctr"/>
            <a:r>
              <a:rPr lang="kk-KZ" dirty="0"/>
              <a:t>Қалау (хочу)</a:t>
            </a:r>
            <a:endParaRPr lang="x-none" dirty="0"/>
          </a:p>
        </p:txBody>
      </p:sp>
      <p:sp>
        <p:nvSpPr>
          <p:cNvPr id="11" name="TextBox 10">
            <a:extLst>
              <a:ext uri="{FF2B5EF4-FFF2-40B4-BE49-F238E27FC236}">
                <a16:creationId xmlns:a16="http://schemas.microsoft.com/office/drawing/2014/main" xmlns="" id="{54D20924-77DB-477F-8046-A1E906341743}"/>
              </a:ext>
            </a:extLst>
          </p:cNvPr>
          <p:cNvSpPr txBox="1"/>
          <p:nvPr/>
        </p:nvSpPr>
        <p:spPr>
          <a:xfrm>
            <a:off x="6804248" y="2996952"/>
            <a:ext cx="1728192" cy="646331"/>
          </a:xfrm>
          <a:prstGeom prst="rect">
            <a:avLst/>
          </a:prstGeom>
          <a:noFill/>
        </p:spPr>
        <p:txBody>
          <a:bodyPr wrap="square" rtlCol="0">
            <a:spAutoFit/>
          </a:bodyPr>
          <a:lstStyle/>
          <a:p>
            <a:pPr algn="ctr"/>
            <a:r>
              <a:rPr lang="kk-KZ" dirty="0"/>
              <a:t>Ата ана </a:t>
            </a:r>
          </a:p>
          <a:p>
            <a:pPr algn="ctr"/>
            <a:r>
              <a:rPr lang="kk-KZ" dirty="0"/>
              <a:t>Міндет (надо) </a:t>
            </a:r>
            <a:endParaRPr lang="x-none" dirty="0"/>
          </a:p>
        </p:txBody>
      </p:sp>
      <p:sp>
        <p:nvSpPr>
          <p:cNvPr id="12" name="TextBox 11">
            <a:extLst>
              <a:ext uri="{FF2B5EF4-FFF2-40B4-BE49-F238E27FC236}">
                <a16:creationId xmlns:a16="http://schemas.microsoft.com/office/drawing/2014/main" xmlns="" id="{8C02B91F-0A78-4CF3-8343-B387AEAB686B}"/>
              </a:ext>
            </a:extLst>
          </p:cNvPr>
          <p:cNvSpPr txBox="1"/>
          <p:nvPr/>
        </p:nvSpPr>
        <p:spPr>
          <a:xfrm>
            <a:off x="899592" y="692696"/>
            <a:ext cx="7344816" cy="400110"/>
          </a:xfrm>
          <a:prstGeom prst="rect">
            <a:avLst/>
          </a:prstGeom>
          <a:noFill/>
        </p:spPr>
        <p:txBody>
          <a:bodyPr wrap="square" rtlCol="0">
            <a:spAutoFit/>
          </a:bodyPr>
          <a:lstStyle/>
          <a:p>
            <a:r>
              <a:rPr lang="kk-KZ" sz="2000" dirty="0"/>
              <a:t>Э. Берн тұлғаның құрылымын эго күйлер арқылы түсіндіреді:  </a:t>
            </a:r>
            <a:endParaRPr lang="x-none" sz="2000" dirty="0"/>
          </a:p>
        </p:txBody>
      </p:sp>
    </p:spTree>
    <p:extLst>
      <p:ext uri="{BB962C8B-B14F-4D97-AF65-F5344CB8AC3E}">
        <p14:creationId xmlns="" xmlns:p14="http://schemas.microsoft.com/office/powerpoint/2010/main" val="400630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C6A164-A152-4C18-A1D8-C307EEFB4B58}"/>
              </a:ext>
            </a:extLst>
          </p:cNvPr>
          <p:cNvSpPr>
            <a:spLocks noGrp="1"/>
          </p:cNvSpPr>
          <p:nvPr>
            <p:ph type="title"/>
          </p:nvPr>
        </p:nvSpPr>
        <p:spPr>
          <a:xfrm>
            <a:off x="762000" y="4572000"/>
            <a:ext cx="7554416" cy="1600200"/>
          </a:xfrm>
        </p:spPr>
        <p:txBody>
          <a:bodyPr>
            <a:noAutofit/>
          </a:bodyPr>
          <a:lstStyle/>
          <a:p>
            <a:r>
              <a:rPr lang="ru-RU" sz="2000" dirty="0" err="1">
                <a:latin typeface="+mn-lt"/>
              </a:rPr>
              <a:t>Біздің</a:t>
            </a:r>
            <a:r>
              <a:rPr lang="ru-RU" sz="2000" dirty="0">
                <a:latin typeface="+mn-lt"/>
              </a:rPr>
              <a:t> эго </a:t>
            </a:r>
            <a:r>
              <a:rPr lang="ru-RU" sz="2000" dirty="0" err="1">
                <a:latin typeface="+mn-lt"/>
              </a:rPr>
              <a:t>күйлеріміз</a:t>
            </a:r>
            <a:r>
              <a:rPr lang="ru-RU" sz="2000" dirty="0">
                <a:latin typeface="+mn-lt"/>
              </a:rPr>
              <a:t> - </a:t>
            </a:r>
            <a:r>
              <a:rPr lang="ru-RU" sz="2000" dirty="0" err="1">
                <a:latin typeface="+mn-lt"/>
              </a:rPr>
              <a:t>бұл</a:t>
            </a:r>
            <a:r>
              <a:rPr lang="ru-RU" sz="2000" dirty="0">
                <a:latin typeface="+mn-lt"/>
              </a:rPr>
              <a:t> </a:t>
            </a:r>
            <a:r>
              <a:rPr lang="ru-RU" sz="2000" dirty="0" err="1">
                <a:latin typeface="+mn-lt"/>
              </a:rPr>
              <a:t>біздің</a:t>
            </a:r>
            <a:r>
              <a:rPr lang="ru-RU" sz="2000" dirty="0">
                <a:latin typeface="+mn-lt"/>
              </a:rPr>
              <a:t> </a:t>
            </a:r>
            <a:r>
              <a:rPr lang="ru-RU" sz="2000" dirty="0" err="1">
                <a:latin typeface="+mn-lt"/>
              </a:rPr>
              <a:t>психологиялық</a:t>
            </a:r>
            <a:r>
              <a:rPr lang="ru-RU" sz="2000" dirty="0">
                <a:latin typeface="+mn-lt"/>
              </a:rPr>
              <a:t> </a:t>
            </a:r>
            <a:r>
              <a:rPr lang="ru-RU" sz="2000" dirty="0" err="1">
                <a:latin typeface="+mn-lt"/>
              </a:rPr>
              <a:t>шындық</a:t>
            </a:r>
            <a:r>
              <a:rPr lang="ru-RU" sz="2000" dirty="0">
                <a:latin typeface="+mn-lt"/>
              </a:rPr>
              <a:t>. </a:t>
            </a:r>
            <a:r>
              <a:rPr lang="ru-RU" sz="2000" dirty="0" err="1">
                <a:latin typeface="+mn-lt"/>
              </a:rPr>
              <a:t>Олардың</a:t>
            </a:r>
            <a:r>
              <a:rPr lang="ru-RU" sz="2000" dirty="0">
                <a:latin typeface="+mn-lt"/>
              </a:rPr>
              <a:t> </a:t>
            </a:r>
            <a:r>
              <a:rPr lang="ru-RU" sz="2000" dirty="0" err="1">
                <a:latin typeface="+mn-lt"/>
              </a:rPr>
              <a:t>әрқайсысының</a:t>
            </a:r>
            <a:r>
              <a:rPr lang="ru-RU" sz="2000" dirty="0">
                <a:latin typeface="+mn-lt"/>
              </a:rPr>
              <a:t> </a:t>
            </a:r>
            <a:r>
              <a:rPr lang="ru-RU" sz="2000" dirty="0" err="1">
                <a:latin typeface="+mn-lt"/>
              </a:rPr>
              <a:t>біз</a:t>
            </a:r>
            <a:r>
              <a:rPr lang="ru-RU" sz="2000" dirty="0">
                <a:latin typeface="+mn-lt"/>
              </a:rPr>
              <a:t> </a:t>
            </a:r>
            <a:r>
              <a:rPr lang="ru-RU" sz="2000" dirty="0" err="1">
                <a:latin typeface="+mn-lt"/>
              </a:rPr>
              <a:t>үшін</a:t>
            </a:r>
            <a:r>
              <a:rPr lang="ru-RU" sz="2000" dirty="0">
                <a:latin typeface="+mn-lt"/>
              </a:rPr>
              <a:t> </a:t>
            </a:r>
            <a:r>
              <a:rPr lang="ru-RU" sz="2000" dirty="0" err="1">
                <a:latin typeface="+mn-lt"/>
              </a:rPr>
              <a:t>белгілі</a:t>
            </a:r>
            <a:r>
              <a:rPr lang="ru-RU" sz="2000" dirty="0">
                <a:latin typeface="+mn-lt"/>
              </a:rPr>
              <a:t> </a:t>
            </a:r>
            <a:r>
              <a:rPr lang="ru-RU" sz="2000" dirty="0" err="1">
                <a:latin typeface="+mn-lt"/>
              </a:rPr>
              <a:t>бір</a:t>
            </a:r>
            <a:r>
              <a:rPr lang="ru-RU" sz="2000" dirty="0">
                <a:latin typeface="+mn-lt"/>
              </a:rPr>
              <a:t> </a:t>
            </a:r>
            <a:r>
              <a:rPr lang="ru-RU" sz="2000" dirty="0" err="1">
                <a:latin typeface="+mn-lt"/>
              </a:rPr>
              <a:t>мәні</a:t>
            </a:r>
            <a:r>
              <a:rPr lang="ru-RU" sz="2000" dirty="0">
                <a:latin typeface="+mn-lt"/>
              </a:rPr>
              <a:t> бар. </a:t>
            </a:r>
            <a:r>
              <a:rPr lang="ru-RU" sz="2000" dirty="0" err="1">
                <a:latin typeface="+mn-lt"/>
              </a:rPr>
              <a:t>Үшеуі</a:t>
            </a:r>
            <a:r>
              <a:rPr lang="ru-RU" sz="2000" dirty="0">
                <a:latin typeface="+mn-lt"/>
              </a:rPr>
              <a:t> де, </a:t>
            </a:r>
            <a:r>
              <a:rPr lang="ru-RU" sz="2000" dirty="0" err="1">
                <a:latin typeface="+mn-lt"/>
              </a:rPr>
              <a:t>олардың</a:t>
            </a:r>
            <a:r>
              <a:rPr lang="ru-RU" sz="2000" dirty="0">
                <a:latin typeface="+mn-lt"/>
              </a:rPr>
              <a:t> </a:t>
            </a:r>
            <a:r>
              <a:rPr lang="ru-RU" sz="2000" dirty="0" err="1">
                <a:latin typeface="+mn-lt"/>
              </a:rPr>
              <a:t>әрқайсысы</a:t>
            </a:r>
            <a:r>
              <a:rPr lang="ru-RU" sz="2000" dirty="0">
                <a:latin typeface="+mn-lt"/>
              </a:rPr>
              <a:t> да </a:t>
            </a:r>
            <a:r>
              <a:rPr lang="ru-RU" sz="2000" dirty="0" err="1">
                <a:latin typeface="+mn-lt"/>
              </a:rPr>
              <a:t>біздің</a:t>
            </a:r>
            <a:r>
              <a:rPr lang="ru-RU" sz="2000" dirty="0">
                <a:latin typeface="+mn-lt"/>
              </a:rPr>
              <a:t> </a:t>
            </a:r>
            <a:r>
              <a:rPr lang="ru-RU" sz="2000" dirty="0" err="1">
                <a:latin typeface="+mn-lt"/>
              </a:rPr>
              <a:t>өмір</a:t>
            </a:r>
            <a:r>
              <a:rPr lang="ru-RU" sz="2000" dirty="0">
                <a:latin typeface="+mn-lt"/>
              </a:rPr>
              <a:t> </a:t>
            </a:r>
            <a:r>
              <a:rPr lang="ru-RU" sz="2000" dirty="0" err="1">
                <a:latin typeface="+mn-lt"/>
              </a:rPr>
              <a:t>сүруіміз</a:t>
            </a:r>
            <a:r>
              <a:rPr lang="ru-RU" sz="2000" dirty="0">
                <a:latin typeface="+mn-lt"/>
              </a:rPr>
              <a:t> </a:t>
            </a:r>
            <a:r>
              <a:rPr lang="ru-RU" sz="2000" dirty="0" err="1">
                <a:latin typeface="+mn-lt"/>
              </a:rPr>
              <a:t>үшін</a:t>
            </a:r>
            <a:r>
              <a:rPr lang="ru-RU" sz="2000" dirty="0">
                <a:latin typeface="+mn-lt"/>
              </a:rPr>
              <a:t> </a:t>
            </a:r>
            <a:r>
              <a:rPr lang="ru-RU" sz="2000" dirty="0" err="1">
                <a:latin typeface="+mn-lt"/>
              </a:rPr>
              <a:t>өте</a:t>
            </a:r>
            <a:r>
              <a:rPr lang="ru-RU" sz="2000" dirty="0">
                <a:latin typeface="+mn-lt"/>
              </a:rPr>
              <a:t> </a:t>
            </a:r>
            <a:r>
              <a:rPr lang="ru-RU" sz="2000" dirty="0" err="1">
                <a:latin typeface="+mn-lt"/>
              </a:rPr>
              <a:t>маңызды</a:t>
            </a:r>
            <a:endParaRPr lang="x-none" sz="2000" dirty="0">
              <a:latin typeface="+mn-lt"/>
            </a:endParaRPr>
          </a:p>
        </p:txBody>
      </p:sp>
      <p:pic>
        <p:nvPicPr>
          <p:cNvPr id="4" name="Объект 3">
            <a:extLst>
              <a:ext uri="{FF2B5EF4-FFF2-40B4-BE49-F238E27FC236}">
                <a16:creationId xmlns:a16="http://schemas.microsoft.com/office/drawing/2014/main" xmlns="" id="{15B26265-DF33-4142-AC9F-37976BB3E9C7}"/>
              </a:ext>
            </a:extLst>
          </p:cNvPr>
          <p:cNvPicPr>
            <a:picLocks noGrp="1" noChangeAspect="1"/>
          </p:cNvPicPr>
          <p:nvPr>
            <p:ph idx="1"/>
          </p:nvPr>
        </p:nvPicPr>
        <p:blipFill>
          <a:blip r:embed="rId2"/>
          <a:stretch>
            <a:fillRect/>
          </a:stretch>
        </p:blipFill>
        <p:spPr>
          <a:xfrm>
            <a:off x="1043608" y="908720"/>
            <a:ext cx="1162050" cy="2381250"/>
          </a:xfrm>
          <a:prstGeom prst="rect">
            <a:avLst/>
          </a:prstGeom>
        </p:spPr>
      </p:pic>
      <p:pic>
        <p:nvPicPr>
          <p:cNvPr id="5" name="Рисунок 4">
            <a:extLst>
              <a:ext uri="{FF2B5EF4-FFF2-40B4-BE49-F238E27FC236}">
                <a16:creationId xmlns:a16="http://schemas.microsoft.com/office/drawing/2014/main" xmlns="" id="{F8DFA5DF-6118-400E-AFC1-B56CBB999389}"/>
              </a:ext>
            </a:extLst>
          </p:cNvPr>
          <p:cNvPicPr>
            <a:picLocks noChangeAspect="1"/>
          </p:cNvPicPr>
          <p:nvPr/>
        </p:nvPicPr>
        <p:blipFill>
          <a:blip r:embed="rId3"/>
          <a:stretch>
            <a:fillRect/>
          </a:stretch>
        </p:blipFill>
        <p:spPr>
          <a:xfrm>
            <a:off x="3923319" y="908720"/>
            <a:ext cx="1162050" cy="2381250"/>
          </a:xfrm>
          <a:prstGeom prst="rect">
            <a:avLst/>
          </a:prstGeom>
        </p:spPr>
      </p:pic>
      <p:pic>
        <p:nvPicPr>
          <p:cNvPr id="6" name="Рисунок 5">
            <a:extLst>
              <a:ext uri="{FF2B5EF4-FFF2-40B4-BE49-F238E27FC236}">
                <a16:creationId xmlns:a16="http://schemas.microsoft.com/office/drawing/2014/main" xmlns="" id="{D0289A30-FE0B-409E-8956-B690AE19A902}"/>
              </a:ext>
            </a:extLst>
          </p:cNvPr>
          <p:cNvPicPr>
            <a:picLocks noChangeAspect="1"/>
          </p:cNvPicPr>
          <p:nvPr/>
        </p:nvPicPr>
        <p:blipFill>
          <a:blip r:embed="rId4"/>
          <a:stretch>
            <a:fillRect/>
          </a:stretch>
        </p:blipFill>
        <p:spPr>
          <a:xfrm>
            <a:off x="6803031" y="914805"/>
            <a:ext cx="1162050" cy="2381250"/>
          </a:xfrm>
          <a:prstGeom prst="rect">
            <a:avLst/>
          </a:prstGeom>
        </p:spPr>
      </p:pic>
      <p:sp>
        <p:nvSpPr>
          <p:cNvPr id="7" name="TextBox 6">
            <a:extLst>
              <a:ext uri="{FF2B5EF4-FFF2-40B4-BE49-F238E27FC236}">
                <a16:creationId xmlns:a16="http://schemas.microsoft.com/office/drawing/2014/main" xmlns="" id="{668BC5D1-9D00-48A2-9E13-DBF63002A28C}"/>
              </a:ext>
            </a:extLst>
          </p:cNvPr>
          <p:cNvSpPr txBox="1"/>
          <p:nvPr/>
        </p:nvSpPr>
        <p:spPr>
          <a:xfrm>
            <a:off x="762000" y="3501008"/>
            <a:ext cx="1721768" cy="369332"/>
          </a:xfrm>
          <a:prstGeom prst="rect">
            <a:avLst/>
          </a:prstGeom>
          <a:noFill/>
        </p:spPr>
        <p:txBody>
          <a:bodyPr wrap="square" rtlCol="0">
            <a:spAutoFit/>
          </a:bodyPr>
          <a:lstStyle/>
          <a:p>
            <a:r>
              <a:rPr lang="kk-KZ" dirty="0"/>
              <a:t>Мен</a:t>
            </a:r>
            <a:r>
              <a:rPr lang="en-US" dirty="0"/>
              <a:t> -</a:t>
            </a:r>
            <a:r>
              <a:rPr lang="kk-KZ" dirty="0"/>
              <a:t> ата </a:t>
            </a:r>
            <a:r>
              <a:rPr lang="en-US" dirty="0"/>
              <a:t>- </a:t>
            </a:r>
            <a:r>
              <a:rPr lang="kk-KZ" dirty="0"/>
              <a:t>ана</a:t>
            </a:r>
            <a:endParaRPr lang="x-none" dirty="0"/>
          </a:p>
        </p:txBody>
      </p:sp>
      <p:sp>
        <p:nvSpPr>
          <p:cNvPr id="8" name="TextBox 7">
            <a:extLst>
              <a:ext uri="{FF2B5EF4-FFF2-40B4-BE49-F238E27FC236}">
                <a16:creationId xmlns:a16="http://schemas.microsoft.com/office/drawing/2014/main" xmlns="" id="{D65B7346-589F-4AEB-978D-BD9BC9F76F71}"/>
              </a:ext>
            </a:extLst>
          </p:cNvPr>
          <p:cNvSpPr txBox="1"/>
          <p:nvPr/>
        </p:nvSpPr>
        <p:spPr>
          <a:xfrm>
            <a:off x="3711116" y="3503036"/>
            <a:ext cx="1721768" cy="369332"/>
          </a:xfrm>
          <a:prstGeom prst="rect">
            <a:avLst/>
          </a:prstGeom>
          <a:noFill/>
        </p:spPr>
        <p:txBody>
          <a:bodyPr wrap="square" rtlCol="0">
            <a:spAutoFit/>
          </a:bodyPr>
          <a:lstStyle/>
          <a:p>
            <a:r>
              <a:rPr lang="kk-KZ" dirty="0"/>
              <a:t>Мен </a:t>
            </a:r>
            <a:r>
              <a:rPr lang="en-US" dirty="0"/>
              <a:t>– </a:t>
            </a:r>
            <a:r>
              <a:rPr lang="kk-KZ" dirty="0"/>
              <a:t>ересек </a:t>
            </a:r>
            <a:endParaRPr lang="x-none" dirty="0"/>
          </a:p>
        </p:txBody>
      </p:sp>
      <p:sp>
        <p:nvSpPr>
          <p:cNvPr id="9" name="TextBox 8">
            <a:extLst>
              <a:ext uri="{FF2B5EF4-FFF2-40B4-BE49-F238E27FC236}">
                <a16:creationId xmlns:a16="http://schemas.microsoft.com/office/drawing/2014/main" xmlns="" id="{55D6C915-9928-4722-8BFB-05480CA94389}"/>
              </a:ext>
            </a:extLst>
          </p:cNvPr>
          <p:cNvSpPr txBox="1"/>
          <p:nvPr/>
        </p:nvSpPr>
        <p:spPr>
          <a:xfrm>
            <a:off x="6803030" y="3501008"/>
            <a:ext cx="1441377" cy="369332"/>
          </a:xfrm>
          <a:prstGeom prst="rect">
            <a:avLst/>
          </a:prstGeom>
          <a:noFill/>
        </p:spPr>
        <p:txBody>
          <a:bodyPr wrap="square" rtlCol="0">
            <a:spAutoFit/>
          </a:bodyPr>
          <a:lstStyle/>
          <a:p>
            <a:r>
              <a:rPr lang="kk-KZ" dirty="0"/>
              <a:t>Мен</a:t>
            </a:r>
            <a:r>
              <a:rPr lang="en-US" dirty="0"/>
              <a:t> – </a:t>
            </a:r>
            <a:r>
              <a:rPr lang="kk-KZ" dirty="0"/>
              <a:t>бала  </a:t>
            </a:r>
            <a:endParaRPr lang="x-none" dirty="0"/>
          </a:p>
        </p:txBody>
      </p:sp>
    </p:spTree>
    <p:extLst>
      <p:ext uri="{BB962C8B-B14F-4D97-AF65-F5344CB8AC3E}">
        <p14:creationId xmlns="" xmlns:p14="http://schemas.microsoft.com/office/powerpoint/2010/main" val="278858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D25FE629-0F6A-43BD-A231-A74DDCF1BCDB}"/>
              </a:ext>
            </a:extLst>
          </p:cNvPr>
          <p:cNvPicPr>
            <a:picLocks noGrp="1" noChangeAspect="1"/>
          </p:cNvPicPr>
          <p:nvPr>
            <p:ph idx="1"/>
          </p:nvPr>
        </p:nvPicPr>
        <p:blipFill>
          <a:blip r:embed="rId2"/>
          <a:stretch>
            <a:fillRect/>
          </a:stretch>
        </p:blipFill>
        <p:spPr>
          <a:xfrm>
            <a:off x="748905" y="1484784"/>
            <a:ext cx="7646190" cy="2978828"/>
          </a:xfrm>
          <a:prstGeom prst="rect">
            <a:avLst/>
          </a:prstGeom>
        </p:spPr>
      </p:pic>
      <p:sp>
        <p:nvSpPr>
          <p:cNvPr id="5" name="Прямоугольник 4">
            <a:extLst>
              <a:ext uri="{FF2B5EF4-FFF2-40B4-BE49-F238E27FC236}">
                <a16:creationId xmlns:a16="http://schemas.microsoft.com/office/drawing/2014/main" xmlns="" id="{5215B31A-A0FD-41D6-8275-7BE7794F224A}"/>
              </a:ext>
            </a:extLst>
          </p:cNvPr>
          <p:cNvSpPr/>
          <p:nvPr/>
        </p:nvSpPr>
        <p:spPr>
          <a:xfrm>
            <a:off x="899592" y="1772816"/>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 Параллельді</a:t>
            </a:r>
            <a:endParaRPr lang="x-none" dirty="0"/>
          </a:p>
        </p:txBody>
      </p:sp>
      <p:sp>
        <p:nvSpPr>
          <p:cNvPr id="6" name="Прямоугольник 5">
            <a:extLst>
              <a:ext uri="{FF2B5EF4-FFF2-40B4-BE49-F238E27FC236}">
                <a16:creationId xmlns:a16="http://schemas.microsoft.com/office/drawing/2014/main" xmlns="" id="{0FD7C7B7-7CF5-42CC-B077-8C40D8EBF157}"/>
              </a:ext>
            </a:extLst>
          </p:cNvPr>
          <p:cNvSpPr/>
          <p:nvPr/>
        </p:nvSpPr>
        <p:spPr>
          <a:xfrm>
            <a:off x="3491880" y="1772816"/>
            <a:ext cx="21602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Қиылысатын</a:t>
            </a:r>
            <a:endParaRPr lang="x-none" dirty="0"/>
          </a:p>
        </p:txBody>
      </p:sp>
      <p:sp>
        <p:nvSpPr>
          <p:cNvPr id="7" name="Прямоугольник 6">
            <a:extLst>
              <a:ext uri="{FF2B5EF4-FFF2-40B4-BE49-F238E27FC236}">
                <a16:creationId xmlns:a16="http://schemas.microsoft.com/office/drawing/2014/main" xmlns="" id="{5577CB6A-7A56-4346-BDC3-3724557DA5A4}"/>
              </a:ext>
            </a:extLst>
          </p:cNvPr>
          <p:cNvSpPr/>
          <p:nvPr/>
        </p:nvSpPr>
        <p:spPr>
          <a:xfrm>
            <a:off x="6391899" y="1772816"/>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жасырын</a:t>
            </a:r>
            <a:endParaRPr lang="x-none" dirty="0"/>
          </a:p>
        </p:txBody>
      </p:sp>
      <p:sp>
        <p:nvSpPr>
          <p:cNvPr id="2" name="TextBox 1"/>
          <p:cNvSpPr txBox="1"/>
          <p:nvPr/>
        </p:nvSpPr>
        <p:spPr>
          <a:xfrm>
            <a:off x="3707904" y="1052736"/>
            <a:ext cx="1872208" cy="646331"/>
          </a:xfrm>
          <a:prstGeom prst="rect">
            <a:avLst/>
          </a:prstGeom>
          <a:solidFill>
            <a:schemeClr val="accent1">
              <a:lumMod val="20000"/>
              <a:lumOff val="80000"/>
            </a:schemeClr>
          </a:solidFill>
        </p:spPr>
        <p:txBody>
          <a:bodyPr wrap="square" rtlCol="0">
            <a:spAutoFit/>
          </a:bodyPr>
          <a:lstStyle/>
          <a:p>
            <a:pPr algn="ctr"/>
            <a:r>
              <a:rPr lang="ru-RU" b="1" dirty="0" err="1" smtClean="0"/>
              <a:t>Трансактілер</a:t>
            </a:r>
            <a:r>
              <a:rPr lang="ru-RU" b="1" dirty="0" smtClean="0"/>
              <a:t> тип</a:t>
            </a:r>
            <a:r>
              <a:rPr lang="kk-KZ" b="1" dirty="0" smtClean="0"/>
              <a:t>і:</a:t>
            </a:r>
            <a:endParaRPr lang="ru-RU" b="1" dirty="0"/>
          </a:p>
        </p:txBody>
      </p:sp>
    </p:spTree>
    <p:extLst>
      <p:ext uri="{BB962C8B-B14F-4D97-AF65-F5344CB8AC3E}">
        <p14:creationId xmlns="" xmlns:p14="http://schemas.microsoft.com/office/powerpoint/2010/main" val="172125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827584" y="1515119"/>
            <a:ext cx="5250160" cy="3886200"/>
          </a:xfrm>
        </p:spPr>
        <p:txBody>
          <a:bodyPr/>
          <a:lstStyle/>
          <a:p>
            <a:r>
              <a:rPr lang="ru-RU" dirty="0"/>
              <a:t>Томас Энтони Харрис (1910 ж.18 </a:t>
            </a:r>
            <a:r>
              <a:rPr lang="ru-RU" dirty="0" err="1"/>
              <a:t>сәуір</a:t>
            </a:r>
            <a:r>
              <a:rPr lang="ru-RU" dirty="0"/>
              <a:t> - 1995 ж. 4 </a:t>
            </a:r>
            <a:r>
              <a:rPr lang="ru-RU" dirty="0" err="1"/>
              <a:t>мамыр</a:t>
            </a:r>
            <a:r>
              <a:rPr lang="ru-RU" dirty="0"/>
              <a:t>) - </a:t>
            </a:r>
            <a:r>
              <a:rPr lang="ru-RU" dirty="0" err="1"/>
              <a:t>американдық</a:t>
            </a:r>
            <a:r>
              <a:rPr lang="ru-RU" dirty="0"/>
              <a:t> психиатр </a:t>
            </a:r>
            <a:r>
              <a:rPr lang="ru-RU" dirty="0" err="1"/>
              <a:t>және</a:t>
            </a:r>
            <a:r>
              <a:rPr lang="ru-RU" dirty="0"/>
              <a:t> автор, </a:t>
            </a:r>
            <a:r>
              <a:rPr lang="ru-RU" dirty="0" err="1"/>
              <a:t>ол</a:t>
            </a:r>
            <a:r>
              <a:rPr lang="ru-RU" dirty="0"/>
              <a:t> </a:t>
            </a:r>
            <a:r>
              <a:rPr lang="ru-RU" dirty="0" err="1"/>
              <a:t>өзінің</a:t>
            </a:r>
            <a:r>
              <a:rPr lang="ru-RU" dirty="0"/>
              <a:t> "</a:t>
            </a:r>
            <a:r>
              <a:rPr lang="en-US" dirty="0"/>
              <a:t>I' m OK, You 're OK" (1969) </a:t>
            </a:r>
            <a:r>
              <a:rPr lang="ru-RU" dirty="0" err="1"/>
              <a:t>атты</a:t>
            </a:r>
            <a:r>
              <a:rPr lang="ru-RU" dirty="0"/>
              <a:t> </a:t>
            </a:r>
            <a:r>
              <a:rPr lang="ru-RU" dirty="0" err="1"/>
              <a:t>өзіне-өзі</a:t>
            </a:r>
            <a:r>
              <a:rPr lang="ru-RU" dirty="0"/>
              <a:t> </a:t>
            </a:r>
            <a:r>
              <a:rPr lang="ru-RU" dirty="0" err="1"/>
              <a:t>көмек</a:t>
            </a:r>
            <a:r>
              <a:rPr lang="ru-RU" dirty="0"/>
              <a:t> </a:t>
            </a:r>
            <a:r>
              <a:rPr lang="ru-RU" dirty="0" err="1"/>
              <a:t>беруіге</a:t>
            </a:r>
            <a:r>
              <a:rPr lang="ru-RU" dirty="0"/>
              <a:t> </a:t>
            </a:r>
            <a:r>
              <a:rPr lang="ru-RU" dirty="0" err="1"/>
              <a:t>арналған</a:t>
            </a:r>
            <a:r>
              <a:rPr lang="ru-RU" dirty="0"/>
              <a:t> </a:t>
            </a:r>
            <a:r>
              <a:rPr lang="ru-RU" dirty="0" err="1"/>
              <a:t>кітабымен</a:t>
            </a:r>
            <a:r>
              <a:rPr lang="ru-RU" dirty="0"/>
              <a:t> </a:t>
            </a:r>
            <a:r>
              <a:rPr lang="ru-RU" dirty="0" err="1"/>
              <a:t>танымал</a:t>
            </a:r>
            <a:r>
              <a:rPr lang="ru-RU" dirty="0"/>
              <a:t> </a:t>
            </a:r>
            <a:r>
              <a:rPr lang="ru-RU" dirty="0" err="1"/>
              <a:t>болды</a:t>
            </a:r>
            <a:r>
              <a:rPr lang="ru-RU" dirty="0"/>
              <a:t>. </a:t>
            </a:r>
            <a:r>
              <a:rPr lang="ru-RU" dirty="0" err="1"/>
              <a:t>Кітап</a:t>
            </a:r>
            <a:r>
              <a:rPr lang="ru-RU" dirty="0"/>
              <a:t> бестселлер </a:t>
            </a:r>
            <a:r>
              <a:rPr lang="ru-RU" dirty="0" err="1"/>
              <a:t>болды</a:t>
            </a:r>
            <a:r>
              <a:rPr lang="ru-RU" dirty="0"/>
              <a:t> </a:t>
            </a:r>
            <a:r>
              <a:rPr lang="ru-RU" dirty="0" err="1"/>
              <a:t>және</a:t>
            </a:r>
            <a:r>
              <a:rPr lang="ru-RU" dirty="0"/>
              <a:t> </a:t>
            </a:r>
            <a:r>
              <a:rPr lang="ru-RU" dirty="0" err="1"/>
              <a:t>оның</a:t>
            </a:r>
            <a:r>
              <a:rPr lang="ru-RU" dirty="0"/>
              <a:t> </a:t>
            </a:r>
            <a:r>
              <a:rPr lang="ru-RU" dirty="0" err="1"/>
              <a:t>атауы</a:t>
            </a:r>
            <a:r>
              <a:rPr lang="ru-RU" dirty="0"/>
              <a:t> 1970 </a:t>
            </a:r>
            <a:r>
              <a:rPr lang="ru-RU" dirty="0" err="1"/>
              <a:t>жылдары</a:t>
            </a:r>
            <a:r>
              <a:rPr lang="ru-RU" dirty="0"/>
              <a:t> </a:t>
            </a:r>
            <a:r>
              <a:rPr lang="ru-RU" dirty="0" err="1"/>
              <a:t>клишеге</a:t>
            </a:r>
            <a:r>
              <a:rPr lang="ru-RU" dirty="0"/>
              <a:t> </a:t>
            </a:r>
            <a:r>
              <a:rPr lang="ru-RU" dirty="0" err="1"/>
              <a:t>айналды</a:t>
            </a:r>
            <a:r>
              <a:rPr lang="ru-RU" dirty="0"/>
              <a:t>.</a:t>
            </a: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31097" y="1916832"/>
            <a:ext cx="1982515" cy="262150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7680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780928"/>
            <a:ext cx="7543800" cy="3886200"/>
          </a:xfrm>
        </p:spPr>
        <p:txBody>
          <a:bodyPr/>
          <a:lstStyle/>
          <a:p>
            <a:pPr marL="0" indent="0" algn="ctr">
              <a:buNone/>
            </a:pPr>
            <a:r>
              <a:rPr lang="ru-RU" dirty="0"/>
              <a:t>"</a:t>
            </a:r>
            <a:r>
              <a:rPr lang="ru-RU" dirty="0" err="1"/>
              <a:t>Трансакциялық</a:t>
            </a:r>
            <a:r>
              <a:rPr lang="ru-RU" dirty="0"/>
              <a:t> </a:t>
            </a:r>
            <a:r>
              <a:rPr lang="ru-RU" dirty="0" err="1"/>
              <a:t>талдау</a:t>
            </a:r>
            <a:r>
              <a:rPr lang="ru-RU" dirty="0"/>
              <a:t>" </a:t>
            </a:r>
            <a:r>
              <a:rPr lang="ru-RU" dirty="0" err="1"/>
              <a:t>тіркесі</a:t>
            </a:r>
            <a:r>
              <a:rPr lang="ru-RU" dirty="0"/>
              <a:t> </a:t>
            </a:r>
            <a:r>
              <a:rPr lang="ru-RU" dirty="0" err="1"/>
              <a:t>сөзбе-сөз</a:t>
            </a:r>
            <a:r>
              <a:rPr lang="ru-RU" dirty="0"/>
              <a:t> "</a:t>
            </a:r>
            <a:r>
              <a:rPr lang="ru-RU" b="1" dirty="0" err="1"/>
              <a:t>өзара</a:t>
            </a:r>
            <a:r>
              <a:rPr lang="ru-RU" b="1" dirty="0"/>
              <a:t> </a:t>
            </a:r>
            <a:r>
              <a:rPr lang="ru-RU" b="1" dirty="0" err="1"/>
              <a:t>әрекеттесуді</a:t>
            </a:r>
            <a:r>
              <a:rPr lang="ru-RU" b="1" dirty="0"/>
              <a:t> </a:t>
            </a:r>
            <a:r>
              <a:rPr lang="ru-RU" b="1" dirty="0" err="1"/>
              <a:t>талдау</a:t>
            </a:r>
            <a:r>
              <a:rPr lang="ru-RU" dirty="0" err="1"/>
              <a:t>"дегенді</a:t>
            </a:r>
            <a:r>
              <a:rPr lang="ru-RU" dirty="0"/>
              <a:t> </a:t>
            </a:r>
            <a:r>
              <a:rPr lang="ru-RU" dirty="0" err="1"/>
              <a:t>білдіреді</a:t>
            </a:r>
            <a:r>
              <a:rPr lang="ru-RU" dirty="0"/>
              <a:t>. </a:t>
            </a:r>
            <a:r>
              <a:rPr lang="ru-RU" dirty="0" err="1"/>
              <a:t>Онда</a:t>
            </a:r>
            <a:r>
              <a:rPr lang="ru-RU" dirty="0"/>
              <a:t> </a:t>
            </a:r>
            <a:r>
              <a:rPr lang="ru-RU" dirty="0" err="1"/>
              <a:t>екі</a:t>
            </a:r>
            <a:r>
              <a:rPr lang="ru-RU" dirty="0"/>
              <a:t> </a:t>
            </a:r>
            <a:r>
              <a:rPr lang="ru-RU" dirty="0" err="1"/>
              <a:t>психологиялық</a:t>
            </a:r>
            <a:r>
              <a:rPr lang="ru-RU" dirty="0"/>
              <a:t> идея бар: </a:t>
            </a:r>
          </a:p>
          <a:p>
            <a:pPr marL="0" indent="0" algn="ctr">
              <a:buNone/>
            </a:pPr>
            <a:r>
              <a:rPr lang="ru-RU" dirty="0"/>
              <a:t>а) </a:t>
            </a:r>
            <a:r>
              <a:rPr lang="ru-RU" dirty="0" err="1"/>
              <a:t>қарым-қатынастың</a:t>
            </a:r>
            <a:r>
              <a:rPr lang="ru-RU" dirty="0"/>
              <a:t> </a:t>
            </a:r>
            <a:r>
              <a:rPr lang="ru-RU" dirty="0" err="1"/>
              <a:t>мультипликативті</a:t>
            </a:r>
            <a:r>
              <a:rPr lang="ru-RU" dirty="0"/>
              <a:t> (</a:t>
            </a:r>
            <a:r>
              <a:rPr lang="ru-RU" dirty="0" err="1"/>
              <a:t>көп</a:t>
            </a:r>
            <a:r>
              <a:rPr lang="ru-RU" dirty="0"/>
              <a:t> </a:t>
            </a:r>
            <a:r>
              <a:rPr lang="ru-RU" dirty="0" err="1"/>
              <a:t>деңгейлі</a:t>
            </a:r>
            <a:r>
              <a:rPr lang="ru-RU" dirty="0"/>
              <a:t>) </a:t>
            </a:r>
            <a:r>
              <a:rPr lang="ru-RU" dirty="0" err="1"/>
              <a:t>табиғаты</a:t>
            </a:r>
            <a:r>
              <a:rPr lang="ru-RU" dirty="0"/>
              <a:t>;</a:t>
            </a:r>
          </a:p>
          <a:p>
            <a:pPr marL="0" indent="0" algn="ctr">
              <a:buNone/>
            </a:pPr>
            <a:r>
              <a:rPr lang="ru-RU" dirty="0"/>
              <a:t> б) </a:t>
            </a:r>
            <a:r>
              <a:rPr lang="ru-RU" dirty="0" err="1"/>
              <a:t>қарым-қатынас</a:t>
            </a:r>
            <a:r>
              <a:rPr lang="ru-RU" dirty="0"/>
              <a:t> </a:t>
            </a:r>
            <a:r>
              <a:rPr lang="ru-RU" dirty="0" err="1"/>
              <a:t>процесін</a:t>
            </a:r>
            <a:r>
              <a:rPr lang="ru-RU" dirty="0"/>
              <a:t> </a:t>
            </a:r>
            <a:r>
              <a:rPr lang="ru-RU" dirty="0" err="1"/>
              <a:t>қарапайым</a:t>
            </a:r>
            <a:r>
              <a:rPr lang="ru-RU" dirty="0"/>
              <a:t> </a:t>
            </a:r>
            <a:r>
              <a:rPr lang="ru-RU" dirty="0" err="1"/>
              <a:t>компоненттерге</a:t>
            </a:r>
            <a:r>
              <a:rPr lang="ru-RU" dirty="0"/>
              <a:t> </a:t>
            </a:r>
            <a:r>
              <a:rPr lang="ru-RU" dirty="0" err="1"/>
              <a:t>бөлу</a:t>
            </a:r>
            <a:r>
              <a:rPr lang="ru-RU" dirty="0"/>
              <a:t> </a:t>
            </a:r>
            <a:r>
              <a:rPr lang="ru-RU" dirty="0" err="1"/>
              <a:t>және</a:t>
            </a:r>
            <a:r>
              <a:rPr lang="ru-RU" dirty="0"/>
              <a:t> </a:t>
            </a:r>
            <a:r>
              <a:rPr lang="ru-RU" dirty="0" err="1"/>
              <a:t>өзара</a:t>
            </a:r>
            <a:r>
              <a:rPr lang="ru-RU" dirty="0"/>
              <a:t> </a:t>
            </a:r>
            <a:r>
              <a:rPr lang="ru-RU" dirty="0" err="1"/>
              <a:t>әрекеттесудің</a:t>
            </a:r>
            <a:r>
              <a:rPr lang="ru-RU" dirty="0"/>
              <a:t> осы </a:t>
            </a:r>
            <a:r>
              <a:rPr lang="ru-RU" dirty="0" err="1"/>
              <a:t>элементтерін</a:t>
            </a:r>
            <a:r>
              <a:rPr lang="ru-RU" dirty="0"/>
              <a:t> </a:t>
            </a:r>
            <a:r>
              <a:rPr lang="ru-RU" dirty="0" err="1"/>
              <a:t>талдау</a:t>
            </a:r>
            <a:r>
              <a:rPr lang="ru-RU" dirty="0"/>
              <a:t>.</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01415" y="548680"/>
            <a:ext cx="4752528" cy="26699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0823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523355"/>
            <a:ext cx="6840760" cy="3672408"/>
          </a:xfrm>
          <a:ln>
            <a:solidFill>
              <a:schemeClr val="accent1"/>
            </a:solidFill>
          </a:ln>
        </p:spPr>
        <p:txBody>
          <a:bodyPr>
            <a:normAutofit fontScale="92500" lnSpcReduction="10000"/>
          </a:bodyPr>
          <a:lstStyle/>
          <a:p>
            <a:pPr algn="ctr"/>
            <a:r>
              <a:rPr lang="kk-KZ" b="1" dirty="0"/>
              <a:t>1. Мен жақсы емеспін, сен жақсысың </a:t>
            </a:r>
            <a:r>
              <a:rPr lang="kk-KZ" dirty="0"/>
              <a:t>- баланың негізгі шешімі, өйткені ол кішкентай, дәрменсіз, қорғансыз, ыңғайсыз, үлкендердің мейіріміне бөленеді, үлкен, күшті, епті және дұрыс, ал ата-анасымен салыстырғанда ол - төмен. Бұл қорлау мен үмітсіздік жолы, адам жақсы болу үшін сүйіспеншілікке және назарға лайық болуға тырысады, бірақ бұл мүмкін емес. «Мен не істесем де, мен бәрібір жақсы емеспін».</a:t>
            </a:r>
            <a:br>
              <a:rPr lang="kk-KZ" dirty="0"/>
            </a:br>
            <a:r>
              <a:rPr lang="kk-KZ" dirty="0"/>
              <a:t>Өмірдің екінші немесе үшінші жылында бұл қатынас орнайды немесе келесі екінің біріне өзгереді.</a:t>
            </a:r>
            <a:endParaRPr lang="ru-RU"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87824" y="4365105"/>
            <a:ext cx="3412162" cy="17495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8653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8424936" cy="4975448"/>
          </a:xfrm>
        </p:spPr>
        <p:txBody>
          <a:bodyPr>
            <a:normAutofit fontScale="92500"/>
          </a:bodyPr>
          <a:lstStyle/>
          <a:p>
            <a:r>
              <a:rPr lang="kk-KZ" b="1" dirty="0"/>
              <a:t>2. Мен жақсы емеспін, сен жақсы емессің. </a:t>
            </a:r>
            <a:r>
              <a:rPr lang="kk-KZ" dirty="0"/>
              <a:t>Егер ана босанғаннан кейінгі депрессиядан соң баласына қажет болған кезде ғана мейірімін көрсетсе, бала жүре бастағаннан кейін </a:t>
            </a:r>
          </a:p>
          <a:p>
            <a:r>
              <a:rPr lang="kk-KZ" dirty="0"/>
              <a:t>1) әлемді тану барысында көп көгерулер мен жарақаттар алады;</a:t>
            </a:r>
          </a:p>
          <a:p>
            <a:r>
              <a:rPr lang="kk-KZ" dirty="0"/>
              <a:t>2) анасынан сөгіс пен жазалауды көреді. </a:t>
            </a:r>
          </a:p>
          <a:p>
            <a:pPr marL="0" indent="0">
              <a:buNone/>
            </a:pPr>
            <a:r>
              <a:rPr lang="kk-KZ" dirty="0"/>
              <a:t>Кішкентай адам үмітін жоғалтады және өзін-өзі оқшаулайды, нәресте жағдайына оралуды армандайды, мұнда жалғыз назар қамқорлық пен тамақтану болды. Болашақта адам барлығын «сен жақсы емессің» деп түсіндіреді және тіпті шын жүректен болған қамқорлықтан бас тартады. Мұндай көзқараспен ересек адам іс жүзінде дамымайды және психотерапияда оған жету қиын. Сен жамансың, мен де жаманмын, екеуімізді де жою керек ».</a:t>
            </a:r>
            <a:endParaRPr lang="ru-RU" dirty="0"/>
          </a:p>
        </p:txBody>
      </p:sp>
    </p:spTree>
    <p:extLst>
      <p:ext uri="{BB962C8B-B14F-4D97-AF65-F5344CB8AC3E}">
        <p14:creationId xmlns="" xmlns:p14="http://schemas.microsoft.com/office/powerpoint/2010/main" val="97614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204864"/>
            <a:ext cx="6474296" cy="3886200"/>
          </a:xfrm>
        </p:spPr>
        <p:txBody>
          <a:bodyPr/>
          <a:lstStyle/>
          <a:p>
            <a:r>
              <a:rPr lang="kk-KZ" dirty="0"/>
              <a:t>3. </a:t>
            </a:r>
            <a:r>
              <a:rPr lang="kk-KZ" b="1" dirty="0"/>
              <a:t>Мен жақсымын, сен жақсы емессің</a:t>
            </a:r>
            <a:r>
              <a:rPr lang="kk-KZ" dirty="0"/>
              <a:t>. Балаға қатал қарым-қатынас жасалып, ол ата-анасынан гөрі жалғыз болған жағдайда пайда болады. Егер кішкентай адамды қабырғалары сынғанша ұрып-соғып, жалғыз өзі жараларын жазып,өз қалпына келенде пайда болатын бағдар. Мені қалдырыңыз, Мен жақсы боламын. Маған бәрі жақсы. Сіз мені тағы ұрасыз! Сіз жамансыз! Мен жақсы, ал сен жоқ« – деген позиция.</a:t>
            </a:r>
            <a:endParaRPr lang="ru-RU"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00192" y="619991"/>
            <a:ext cx="2400300" cy="1905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9497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2708920"/>
            <a:ext cx="7543800" cy="3886200"/>
          </a:xfrm>
        </p:spPr>
        <p:txBody>
          <a:bodyPr/>
          <a:lstStyle/>
          <a:p>
            <a:r>
              <a:rPr lang="kk-KZ" dirty="0"/>
              <a:t>4. </a:t>
            </a:r>
            <a:r>
              <a:rPr lang="kk-KZ" b="1" dirty="0"/>
              <a:t>Менде бәрі жақсы, сенде бәрі жақсы</a:t>
            </a:r>
            <a:r>
              <a:rPr lang="kk-KZ" dirty="0"/>
              <a:t>. Алғашқы үш көзқарас бейсаналық болып табылады. Төртінші - саналы, мағыналы шешім нәтижесінде жасалады, басқалар туралы өзі туралы кеңейтілген ақпаратты, соның ішінде балалық шақтың тәжірибесін қайта бағалауды қамтиды. Бұл позиция, сезім емес. Баладағы бақытсыздық туралы жазбаларды өшіру мүмкін емес, бірақ әл-ауқат тәжірибесін жинауға болады. Мұндай көзқарасқа терапия көмектеседі.</a:t>
            </a:r>
          </a:p>
          <a:p>
            <a:endParaRPr lang="ru-RU"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0551" y="548680"/>
            <a:ext cx="4248472" cy="194508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0168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88293" y="980728"/>
            <a:ext cx="8532180" cy="52301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7742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43408"/>
            <a:ext cx="8856984" cy="4831432"/>
          </a:xfrm>
        </p:spPr>
        <p:txBody>
          <a:bodyPr>
            <a:normAutofit/>
          </a:bodyPr>
          <a:lstStyle/>
          <a:p>
            <a:pPr algn="ctr"/>
            <a:r>
              <a:rPr lang="kk-KZ" sz="2800" b="1" dirty="0">
                <a:solidFill>
                  <a:srgbClr val="FF0000"/>
                </a:solidFill>
              </a:rPr>
              <a:t>ТА бірнеше мақсатты көздейді:</a:t>
            </a:r>
            <a:r>
              <a:rPr lang="kk-KZ" dirty="0"/>
              <a:t/>
            </a:r>
            <a:br>
              <a:rPr lang="kk-KZ" dirty="0"/>
            </a:br>
            <a:r>
              <a:rPr lang="kk-KZ" dirty="0"/>
              <a:t/>
            </a:r>
            <a:br>
              <a:rPr lang="kk-KZ" dirty="0"/>
            </a:br>
            <a:r>
              <a:rPr lang="kk-KZ" dirty="0"/>
              <a:t>* Мінез-құлықтағы стереотиптерді тауып, оларды жою.</a:t>
            </a:r>
            <a:br>
              <a:rPr lang="kk-KZ" dirty="0"/>
            </a:br>
            <a:r>
              <a:rPr lang="kk-KZ" dirty="0"/>
              <a:t>* Мүмкіндіктеріңіз бен қажеттіліктеріңізді ескере отырып, өз құндылықтарыңызды анықтауға, шешім қабылдауға үйретеді.</a:t>
            </a:r>
            <a:br>
              <a:rPr lang="kk-KZ" dirty="0"/>
            </a:br>
            <a:r>
              <a:rPr lang="kk-KZ" dirty="0"/>
              <a:t>* Өзіңіздің ішкі әлеміңізді түсінуге көмектеседі.</a:t>
            </a:r>
            <a:br>
              <a:rPr lang="kk-KZ" dirty="0"/>
            </a:br>
            <a:r>
              <a:rPr lang="kk-KZ" dirty="0"/>
              <a:t>* Айналаңыздағы адамдармен қарым-қатынасты түсінуге.</a:t>
            </a:r>
            <a:br>
              <a:rPr lang="kk-KZ" dirty="0"/>
            </a:br>
            <a:r>
              <a:rPr lang="kk-KZ" dirty="0"/>
              <a:t>* Сезімдерді жасырмауға үйретеді.</a:t>
            </a:r>
            <a:br>
              <a:rPr lang="kk-KZ" dirty="0"/>
            </a:br>
            <a:r>
              <a:rPr lang="kk-KZ" dirty="0"/>
              <a:t>* Өзіңізге деген сенімділікті арттырады.</a:t>
            </a:r>
            <a:endParaRPr lang="ru-RU"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3768" y="4005064"/>
            <a:ext cx="4608513" cy="23614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981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9143999" cy="685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397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9392"/>
            <a:ext cx="7543800" cy="3886200"/>
          </a:xfrm>
        </p:spPr>
        <p:txBody>
          <a:bodyPr/>
          <a:lstStyle/>
          <a:p>
            <a:pPr algn="ctr"/>
            <a:r>
              <a:rPr lang="ru-RU" b="1" dirty="0" err="1"/>
              <a:t>Психотерапияның</a:t>
            </a:r>
            <a:r>
              <a:rPr lang="ru-RU" b="1" dirty="0"/>
              <a:t> </a:t>
            </a:r>
            <a:r>
              <a:rPr lang="ru-RU" b="1" dirty="0" err="1"/>
              <a:t>психологиялық</a:t>
            </a:r>
            <a:r>
              <a:rPr lang="ru-RU" b="1" dirty="0"/>
              <a:t> </a:t>
            </a:r>
            <a:r>
              <a:rPr lang="ru-RU" b="1" dirty="0" err="1"/>
              <a:t>ағымы</a:t>
            </a:r>
            <a:r>
              <a:rPr lang="ru-RU" b="1" dirty="0"/>
              <a:t> мен </a:t>
            </a:r>
            <a:r>
              <a:rPr lang="ru-RU" b="1" dirty="0" err="1"/>
              <a:t>бағыты</a:t>
            </a:r>
            <a:r>
              <a:rPr lang="ru-RU" b="1" dirty="0"/>
              <a:t> </a:t>
            </a:r>
            <a:r>
              <a:rPr lang="ru-RU" b="1" dirty="0" err="1"/>
              <a:t>ретінде</a:t>
            </a:r>
            <a:r>
              <a:rPr lang="ru-RU" b="1" dirty="0"/>
              <a:t> </a:t>
            </a:r>
            <a:r>
              <a:rPr lang="ru-RU" b="1" dirty="0" err="1"/>
              <a:t>ол</a:t>
            </a:r>
            <a:r>
              <a:rPr lang="ru-RU" b="1" dirty="0"/>
              <a:t> 1960 </a:t>
            </a:r>
            <a:r>
              <a:rPr lang="ru-RU" b="1" dirty="0" err="1"/>
              <a:t>жылдары</a:t>
            </a:r>
            <a:r>
              <a:rPr lang="ru-RU" b="1" dirty="0"/>
              <a:t> </a:t>
            </a:r>
            <a:r>
              <a:rPr lang="ru-RU" b="1" dirty="0" err="1"/>
              <a:t>бестселлерге</a:t>
            </a:r>
            <a:r>
              <a:rPr lang="ru-RU" b="1" dirty="0"/>
              <a:t> </a:t>
            </a:r>
            <a:r>
              <a:rPr lang="ru-RU" b="1" dirty="0" err="1"/>
              <a:t>айналған</a:t>
            </a:r>
            <a:r>
              <a:rPr lang="ru-RU" b="1" dirty="0"/>
              <a:t> </a:t>
            </a:r>
            <a:r>
              <a:rPr lang="ru-RU" b="1" dirty="0" err="1"/>
              <a:t>екі</a:t>
            </a:r>
            <a:r>
              <a:rPr lang="ru-RU" b="1" dirty="0"/>
              <a:t> </a:t>
            </a:r>
            <a:r>
              <a:rPr lang="ru-RU" b="1" dirty="0" err="1"/>
              <a:t>кітаптың</a:t>
            </a:r>
            <a:r>
              <a:rPr lang="ru-RU" b="1" dirty="0"/>
              <a:t> </a:t>
            </a:r>
            <a:r>
              <a:rPr lang="ru-RU" b="1" dirty="0" err="1"/>
              <a:t>пайда</a:t>
            </a:r>
            <a:r>
              <a:rPr lang="ru-RU" b="1" dirty="0"/>
              <a:t> </a:t>
            </a:r>
            <a:r>
              <a:rPr lang="ru-RU" b="1" dirty="0" err="1"/>
              <a:t>болуымен</a:t>
            </a:r>
            <a:r>
              <a:rPr lang="ru-RU" b="1" dirty="0"/>
              <a:t> </a:t>
            </a:r>
            <a:r>
              <a:rPr lang="ru-RU" b="1" dirty="0" err="1"/>
              <a:t>танымал</a:t>
            </a:r>
            <a:r>
              <a:rPr lang="ru-RU" b="1" dirty="0"/>
              <a:t> </a:t>
            </a:r>
            <a:r>
              <a:rPr lang="ru-RU" b="1" dirty="0" err="1"/>
              <a:t>болды</a:t>
            </a:r>
            <a:r>
              <a:rPr lang="ru-RU" b="1" dirty="0"/>
              <a:t> (Э. Берн. «Игры, в которые играют люди. Люди, которые играют в игры» , Т. Харрис «Со мной все в порядке — с вами все в порядке»). </a:t>
            </a: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31640" y="3084794"/>
            <a:ext cx="2390775"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64088" y="3081300"/>
            <a:ext cx="2232248" cy="30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9133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50640" y="2552863"/>
            <a:ext cx="8208912" cy="10801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кругленный прямоугольник 5"/>
          <p:cNvSpPr/>
          <p:nvPr/>
        </p:nvSpPr>
        <p:spPr>
          <a:xfrm>
            <a:off x="350640" y="3645024"/>
            <a:ext cx="8208912" cy="10801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Скругленный прямоугольник 6"/>
          <p:cNvSpPr/>
          <p:nvPr/>
        </p:nvSpPr>
        <p:spPr>
          <a:xfrm>
            <a:off x="394289" y="4725144"/>
            <a:ext cx="8208912" cy="1368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Скругленный прямоугольник 3"/>
          <p:cNvSpPr/>
          <p:nvPr/>
        </p:nvSpPr>
        <p:spPr>
          <a:xfrm>
            <a:off x="350640" y="1472743"/>
            <a:ext cx="8208912" cy="10801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Объект 2"/>
          <p:cNvSpPr>
            <a:spLocks noGrp="1"/>
          </p:cNvSpPr>
          <p:nvPr>
            <p:ph idx="1"/>
          </p:nvPr>
        </p:nvSpPr>
        <p:spPr>
          <a:xfrm>
            <a:off x="403920" y="476672"/>
            <a:ext cx="8274496" cy="5616624"/>
          </a:xfrm>
        </p:spPr>
        <p:txBody>
          <a:bodyPr>
            <a:normAutofit fontScale="92500" lnSpcReduction="20000"/>
          </a:bodyPr>
          <a:lstStyle/>
          <a:p>
            <a:pPr marL="0" indent="0" algn="ctr">
              <a:buNone/>
            </a:pPr>
            <a:r>
              <a:rPr lang="ru-RU" b="1" dirty="0">
                <a:solidFill>
                  <a:srgbClr val="FF0000"/>
                </a:solidFill>
              </a:rPr>
              <a:t> </a:t>
            </a:r>
            <a:r>
              <a:rPr lang="ru-RU" b="1" dirty="0" err="1">
                <a:solidFill>
                  <a:srgbClr val="FF0000"/>
                </a:solidFill>
              </a:rPr>
              <a:t>Трансакциялық</a:t>
            </a:r>
            <a:r>
              <a:rPr lang="ru-RU" b="1" dirty="0">
                <a:solidFill>
                  <a:srgbClr val="FF0000"/>
                </a:solidFill>
              </a:rPr>
              <a:t> </a:t>
            </a:r>
            <a:r>
              <a:rPr lang="ru-RU" b="1" dirty="0" err="1">
                <a:solidFill>
                  <a:srgbClr val="FF0000"/>
                </a:solidFill>
              </a:rPr>
              <a:t>талдаудың</a:t>
            </a:r>
            <a:r>
              <a:rPr lang="ru-RU" b="1" dirty="0">
                <a:solidFill>
                  <a:srgbClr val="FF0000"/>
                </a:solidFill>
              </a:rPr>
              <a:t> </a:t>
            </a:r>
            <a:r>
              <a:rPr lang="ru-RU" b="1" dirty="0" err="1">
                <a:solidFill>
                  <a:srgbClr val="FF0000"/>
                </a:solidFill>
              </a:rPr>
              <a:t>теориялық</a:t>
            </a:r>
            <a:r>
              <a:rPr lang="ru-RU" b="1" dirty="0">
                <a:solidFill>
                  <a:srgbClr val="FF0000"/>
                </a:solidFill>
              </a:rPr>
              <a:t> </a:t>
            </a:r>
            <a:r>
              <a:rPr lang="ru-RU" b="1" dirty="0" err="1">
                <a:solidFill>
                  <a:srgbClr val="FF0000"/>
                </a:solidFill>
              </a:rPr>
              <a:t>негіздері</a:t>
            </a:r>
            <a:r>
              <a:rPr lang="ru-RU" b="1" dirty="0">
                <a:solidFill>
                  <a:srgbClr val="FF0000"/>
                </a:solidFill>
              </a:rPr>
              <a:t> </a:t>
            </a:r>
            <a:r>
              <a:rPr lang="ru-RU" b="1" dirty="0" err="1">
                <a:solidFill>
                  <a:srgbClr val="FF0000"/>
                </a:solidFill>
              </a:rPr>
              <a:t>төрт</a:t>
            </a:r>
            <a:r>
              <a:rPr lang="ru-RU" b="1" dirty="0">
                <a:solidFill>
                  <a:srgbClr val="FF0000"/>
                </a:solidFill>
              </a:rPr>
              <a:t> </a:t>
            </a:r>
            <a:r>
              <a:rPr lang="ru-RU" b="1" dirty="0" err="1">
                <a:solidFill>
                  <a:srgbClr val="FF0000"/>
                </a:solidFill>
              </a:rPr>
              <a:t>негізгі</a:t>
            </a:r>
            <a:r>
              <a:rPr lang="ru-RU" b="1" dirty="0">
                <a:solidFill>
                  <a:srgbClr val="FF0000"/>
                </a:solidFill>
              </a:rPr>
              <a:t> </a:t>
            </a:r>
            <a:r>
              <a:rPr lang="ru-RU" b="1" dirty="0" err="1">
                <a:solidFill>
                  <a:srgbClr val="FF0000"/>
                </a:solidFill>
              </a:rPr>
              <a:t>ойды</a:t>
            </a:r>
            <a:r>
              <a:rPr lang="ru-RU" b="1" dirty="0">
                <a:solidFill>
                  <a:srgbClr val="FF0000"/>
                </a:solidFill>
              </a:rPr>
              <a:t> </a:t>
            </a:r>
            <a:r>
              <a:rPr lang="ru-RU" b="1" dirty="0" err="1">
                <a:solidFill>
                  <a:srgbClr val="FF0000"/>
                </a:solidFill>
              </a:rPr>
              <a:t>қамтиды</a:t>
            </a:r>
            <a:r>
              <a:rPr lang="ru-RU" b="1" dirty="0">
                <a:solidFill>
                  <a:srgbClr val="FF0000"/>
                </a:solidFill>
              </a:rPr>
              <a:t>.</a:t>
            </a:r>
          </a:p>
          <a:p>
            <a:pPr marL="0" indent="0">
              <a:buNone/>
            </a:pPr>
            <a:endParaRPr lang="kk-KZ" dirty="0"/>
          </a:p>
          <a:p>
            <a:pPr marL="0" indent="0">
              <a:buNone/>
            </a:pPr>
            <a:r>
              <a:rPr lang="ru-RU" dirty="0"/>
              <a:t>1. Жеке </a:t>
            </a:r>
            <a:r>
              <a:rPr lang="ru-RU" dirty="0" err="1"/>
              <a:t>тұлғаны</a:t>
            </a:r>
            <a:r>
              <a:rPr lang="ru-RU" dirty="0"/>
              <a:t> </a:t>
            </a:r>
            <a:r>
              <a:rPr lang="ru-RU" dirty="0" err="1"/>
              <a:t>құрылымдық</a:t>
            </a:r>
            <a:r>
              <a:rPr lang="ru-RU" dirty="0"/>
              <a:t> </a:t>
            </a:r>
            <a:r>
              <a:rPr lang="ru-RU" dirty="0" err="1"/>
              <a:t>талдау</a:t>
            </a:r>
            <a:r>
              <a:rPr lang="ru-RU" dirty="0"/>
              <a:t>. </a:t>
            </a:r>
            <a:r>
              <a:rPr lang="ru-RU" dirty="0" err="1"/>
              <a:t>Бұл</a:t>
            </a:r>
            <a:r>
              <a:rPr lang="ru-RU" dirty="0"/>
              <a:t> процесс </a:t>
            </a:r>
            <a:r>
              <a:rPr lang="ru-RU" dirty="0" err="1"/>
              <a:t>жеке</a:t>
            </a:r>
            <a:r>
              <a:rPr lang="ru-RU" dirty="0"/>
              <a:t> </a:t>
            </a:r>
            <a:r>
              <a:rPr lang="ru-RU" dirty="0" err="1"/>
              <a:t>құрылымды</a:t>
            </a:r>
            <a:r>
              <a:rPr lang="ru-RU" dirty="0"/>
              <a:t> (эго) </a:t>
            </a:r>
            <a:r>
              <a:rPr lang="ru-RU" dirty="0" err="1"/>
              <a:t>құрайтын</a:t>
            </a:r>
            <a:r>
              <a:rPr lang="ru-RU" dirty="0"/>
              <a:t> </a:t>
            </a:r>
            <a:r>
              <a:rPr lang="ru-RU" dirty="0" err="1"/>
              <a:t>элементтерді</a:t>
            </a:r>
            <a:r>
              <a:rPr lang="ru-RU" dirty="0"/>
              <a:t> – </a:t>
            </a:r>
            <a:r>
              <a:rPr lang="ru-RU" dirty="0" err="1"/>
              <a:t>ата-ананың</a:t>
            </a:r>
            <a:r>
              <a:rPr lang="ru-RU" dirty="0"/>
              <a:t>, </a:t>
            </a:r>
            <a:r>
              <a:rPr lang="ru-RU" dirty="0" err="1"/>
              <a:t>ересек</a:t>
            </a:r>
            <a:r>
              <a:rPr lang="ru-RU" dirty="0"/>
              <a:t> </a:t>
            </a:r>
            <a:r>
              <a:rPr lang="ru-RU" dirty="0" err="1"/>
              <a:t>адамның</a:t>
            </a:r>
            <a:r>
              <a:rPr lang="ru-RU" dirty="0"/>
              <a:t>, </a:t>
            </a:r>
            <a:r>
              <a:rPr lang="ru-RU" dirty="0" err="1"/>
              <a:t>баланың</a:t>
            </a:r>
            <a:r>
              <a:rPr lang="ru-RU" dirty="0"/>
              <a:t> </a:t>
            </a:r>
            <a:r>
              <a:rPr lang="ru-RU" dirty="0" err="1"/>
              <a:t>жағдайларын</a:t>
            </a:r>
            <a:r>
              <a:rPr lang="ru-RU" dirty="0"/>
              <a:t> </a:t>
            </a:r>
            <a:r>
              <a:rPr lang="ru-RU" dirty="0" err="1"/>
              <a:t>қарастыруды</a:t>
            </a:r>
            <a:r>
              <a:rPr lang="ru-RU" dirty="0"/>
              <a:t> </a:t>
            </a:r>
            <a:r>
              <a:rPr lang="ru-RU" dirty="0" err="1"/>
              <a:t>қамтиды</a:t>
            </a:r>
            <a:r>
              <a:rPr lang="ru-RU" dirty="0"/>
              <a:t>.</a:t>
            </a:r>
          </a:p>
          <a:p>
            <a:pPr marL="0" indent="0">
              <a:buNone/>
            </a:pPr>
            <a:endParaRPr lang="ru-RU" dirty="0"/>
          </a:p>
          <a:p>
            <a:pPr marL="0" indent="0">
              <a:buNone/>
            </a:pPr>
            <a:r>
              <a:rPr lang="ru-RU" dirty="0"/>
              <a:t>2. </a:t>
            </a:r>
            <a:r>
              <a:rPr lang="ru-RU" dirty="0" err="1"/>
              <a:t>Өзіндік</a:t>
            </a:r>
            <a:r>
              <a:rPr lang="ru-RU" dirty="0"/>
              <a:t> </a:t>
            </a:r>
            <a:r>
              <a:rPr lang="ru-RU" dirty="0" err="1"/>
              <a:t>трансактілі</a:t>
            </a:r>
            <a:r>
              <a:rPr lang="ru-RU" dirty="0"/>
              <a:t> анализ. </a:t>
            </a:r>
            <a:r>
              <a:rPr lang="ru-RU" dirty="0" err="1"/>
              <a:t>Бұл</a:t>
            </a:r>
            <a:r>
              <a:rPr lang="ru-RU" dirty="0"/>
              <a:t> </a:t>
            </a:r>
            <a:r>
              <a:rPr lang="ru-RU" dirty="0" err="1"/>
              <a:t>байланыс</a:t>
            </a:r>
            <a:r>
              <a:rPr lang="ru-RU" dirty="0"/>
              <a:t> </a:t>
            </a:r>
            <a:r>
              <a:rPr lang="ru-RU" dirty="0" err="1"/>
              <a:t>серіктестерінің</a:t>
            </a:r>
            <a:r>
              <a:rPr lang="ru-RU" dirty="0"/>
              <a:t> </a:t>
            </a:r>
            <a:r>
              <a:rPr lang="ru-RU" dirty="0" err="1"/>
              <a:t>өзара</a:t>
            </a:r>
            <a:r>
              <a:rPr lang="ru-RU" dirty="0"/>
              <a:t> </a:t>
            </a:r>
            <a:r>
              <a:rPr lang="ru-RU" dirty="0" err="1"/>
              <a:t>әрекеттесу</a:t>
            </a:r>
            <a:r>
              <a:rPr lang="ru-RU" dirty="0"/>
              <a:t> </a:t>
            </a:r>
            <a:r>
              <a:rPr lang="ru-RU" dirty="0" err="1"/>
              <a:t>механизмдері</a:t>
            </a:r>
            <a:r>
              <a:rPr lang="ru-RU" dirty="0"/>
              <a:t> мен </a:t>
            </a:r>
            <a:r>
              <a:rPr lang="ru-RU" dirty="0" err="1"/>
              <a:t>заңдылықтарын</a:t>
            </a:r>
            <a:r>
              <a:rPr lang="ru-RU" dirty="0"/>
              <a:t> </a:t>
            </a:r>
            <a:r>
              <a:rPr lang="ru-RU" dirty="0" err="1"/>
              <a:t>зерттеуге</a:t>
            </a:r>
            <a:r>
              <a:rPr lang="ru-RU" dirty="0"/>
              <a:t>, </a:t>
            </a:r>
            <a:r>
              <a:rPr lang="ru-RU" dirty="0" err="1"/>
              <a:t>түзетуге</a:t>
            </a:r>
            <a:r>
              <a:rPr lang="ru-RU" dirty="0"/>
              <a:t> </a:t>
            </a:r>
            <a:r>
              <a:rPr lang="ru-RU" dirty="0" err="1"/>
              <a:t>қатысты</a:t>
            </a:r>
            <a:r>
              <a:rPr lang="ru-RU" dirty="0"/>
              <a:t>.</a:t>
            </a:r>
          </a:p>
          <a:p>
            <a:pPr marL="0" indent="0">
              <a:buNone/>
            </a:pPr>
            <a:endParaRPr lang="kk-KZ" dirty="0"/>
          </a:p>
          <a:p>
            <a:pPr marL="0" indent="0">
              <a:buNone/>
            </a:pPr>
            <a:r>
              <a:rPr lang="ru-RU" dirty="0"/>
              <a:t>3. </a:t>
            </a:r>
            <a:r>
              <a:rPr lang="ru-RU" dirty="0" err="1"/>
              <a:t>Ойындарды</a:t>
            </a:r>
            <a:r>
              <a:rPr lang="ru-RU" dirty="0"/>
              <a:t> </a:t>
            </a:r>
            <a:r>
              <a:rPr lang="ru-RU" dirty="0" err="1"/>
              <a:t>жасырын</a:t>
            </a:r>
            <a:r>
              <a:rPr lang="ru-RU" dirty="0"/>
              <a:t> </a:t>
            </a:r>
            <a:r>
              <a:rPr lang="ru-RU" dirty="0" err="1"/>
              <a:t>трансакциялар</a:t>
            </a:r>
            <a:r>
              <a:rPr lang="ru-RU" dirty="0"/>
              <a:t> </a:t>
            </a:r>
            <a:r>
              <a:rPr lang="ru-RU" dirty="0" err="1"/>
              <a:t>сериясы</a:t>
            </a:r>
            <a:r>
              <a:rPr lang="ru-RU" dirty="0"/>
              <a:t> </a:t>
            </a:r>
            <a:r>
              <a:rPr lang="ru-RU" dirty="0" err="1"/>
              <a:t>ретінде</a:t>
            </a:r>
            <a:r>
              <a:rPr lang="ru-RU" dirty="0"/>
              <a:t> </a:t>
            </a:r>
            <a:r>
              <a:rPr lang="ru-RU" dirty="0" err="1"/>
              <a:t>талдау</a:t>
            </a:r>
            <a:r>
              <a:rPr lang="ru-RU" dirty="0"/>
              <a:t>, </a:t>
            </a:r>
            <a:r>
              <a:rPr lang="ru-RU" dirty="0" err="1"/>
              <a:t>әдетте</a:t>
            </a:r>
            <a:r>
              <a:rPr lang="ru-RU" dirty="0"/>
              <a:t> </a:t>
            </a:r>
            <a:r>
              <a:rPr lang="ru-RU" dirty="0" err="1"/>
              <a:t>белгілі</a:t>
            </a:r>
            <a:r>
              <a:rPr lang="ru-RU" dirty="0"/>
              <a:t> </a:t>
            </a:r>
            <a:r>
              <a:rPr lang="ru-RU" dirty="0" err="1"/>
              <a:t>бір</a:t>
            </a:r>
            <a:r>
              <a:rPr lang="ru-RU" dirty="0"/>
              <a:t> </a:t>
            </a:r>
            <a:r>
              <a:rPr lang="ru-RU" dirty="0" err="1"/>
              <a:t>қорытындыға</a:t>
            </a:r>
            <a:r>
              <a:rPr lang="ru-RU" dirty="0"/>
              <a:t> </a:t>
            </a:r>
            <a:r>
              <a:rPr lang="ru-RU" dirty="0" err="1"/>
              <a:t>әкеледі</a:t>
            </a:r>
            <a:r>
              <a:rPr lang="ru-RU" dirty="0"/>
              <a:t>.</a:t>
            </a:r>
          </a:p>
          <a:p>
            <a:pPr marL="0" indent="0">
              <a:buNone/>
            </a:pPr>
            <a:endParaRPr lang="ru-RU" dirty="0"/>
          </a:p>
          <a:p>
            <a:pPr marL="0" indent="0">
              <a:buNone/>
            </a:pPr>
            <a:r>
              <a:rPr lang="ru-RU" dirty="0"/>
              <a:t>4. </a:t>
            </a:r>
            <a:r>
              <a:rPr lang="ru-RU" dirty="0" err="1"/>
              <a:t>Сценарийді</a:t>
            </a:r>
            <a:r>
              <a:rPr lang="ru-RU" dirty="0"/>
              <a:t> </a:t>
            </a:r>
            <a:r>
              <a:rPr lang="ru-RU" dirty="0" err="1"/>
              <a:t>талдау</a:t>
            </a:r>
            <a:r>
              <a:rPr lang="ru-RU" dirty="0"/>
              <a:t> (</a:t>
            </a:r>
            <a:r>
              <a:rPr lang="ru-RU" dirty="0" err="1"/>
              <a:t>скриптанализ</a:t>
            </a:r>
            <a:r>
              <a:rPr lang="ru-RU" dirty="0"/>
              <a:t>) (</a:t>
            </a:r>
            <a:r>
              <a:rPr lang="ru-RU" dirty="0" err="1"/>
              <a:t>өмірлік</a:t>
            </a:r>
            <a:r>
              <a:rPr lang="ru-RU" dirty="0"/>
              <a:t> </a:t>
            </a:r>
            <a:r>
              <a:rPr lang="ru-RU" dirty="0" err="1"/>
              <a:t>сценарийді</a:t>
            </a:r>
            <a:r>
              <a:rPr lang="ru-RU" dirty="0"/>
              <a:t> </a:t>
            </a:r>
            <a:r>
              <a:rPr lang="ru-RU" dirty="0" err="1"/>
              <a:t>талдау</a:t>
            </a:r>
            <a:r>
              <a:rPr lang="ru-RU" dirty="0"/>
              <a:t> – «скрипт"), оны тек </a:t>
            </a:r>
            <a:r>
              <a:rPr lang="ru-RU" dirty="0" err="1"/>
              <a:t>дамыған</a:t>
            </a:r>
            <a:r>
              <a:rPr lang="ru-RU" dirty="0"/>
              <a:t> </a:t>
            </a:r>
            <a:r>
              <a:rPr lang="ru-RU" dirty="0" err="1"/>
              <a:t>топтарда</a:t>
            </a:r>
            <a:r>
              <a:rPr lang="ru-RU" dirty="0"/>
              <a:t> </a:t>
            </a:r>
            <a:r>
              <a:rPr lang="ru-RU" dirty="0" err="1"/>
              <a:t>жүзеге</a:t>
            </a:r>
            <a:r>
              <a:rPr lang="ru-RU" dirty="0"/>
              <a:t> </a:t>
            </a:r>
            <a:r>
              <a:rPr lang="ru-RU" dirty="0" err="1"/>
              <a:t>асыруға</a:t>
            </a:r>
            <a:r>
              <a:rPr lang="ru-RU" dirty="0"/>
              <a:t> </a:t>
            </a:r>
            <a:r>
              <a:rPr lang="ru-RU" dirty="0" err="1"/>
              <a:t>болады</a:t>
            </a:r>
            <a:r>
              <a:rPr lang="ru-RU" dirty="0"/>
              <a:t>. </a:t>
            </a:r>
            <a:r>
              <a:rPr lang="ru-RU" dirty="0" err="1"/>
              <a:t>Жұмыстың</a:t>
            </a:r>
            <a:r>
              <a:rPr lang="ru-RU" dirty="0"/>
              <a:t> осы </a:t>
            </a:r>
            <a:r>
              <a:rPr lang="ru-RU" dirty="0" err="1"/>
              <a:t>түрінің</a:t>
            </a:r>
            <a:r>
              <a:rPr lang="ru-RU" dirty="0"/>
              <a:t> </a:t>
            </a:r>
            <a:r>
              <a:rPr lang="ru-RU" dirty="0" err="1"/>
              <a:t>аясында</a:t>
            </a:r>
            <a:r>
              <a:rPr lang="ru-RU" dirty="0"/>
              <a:t> </a:t>
            </a:r>
            <a:r>
              <a:rPr lang="ru-RU" dirty="0" err="1"/>
              <a:t>адамның</a:t>
            </a:r>
            <a:r>
              <a:rPr lang="ru-RU" dirty="0"/>
              <a:t> </a:t>
            </a:r>
            <a:r>
              <a:rPr lang="ru-RU" dirty="0" err="1"/>
              <a:t>жалпы</a:t>
            </a:r>
            <a:r>
              <a:rPr lang="ru-RU" dirty="0"/>
              <a:t> </a:t>
            </a:r>
            <a:r>
              <a:rPr lang="ru-RU" dirty="0" err="1"/>
              <a:t>өмірлік</a:t>
            </a:r>
            <a:r>
              <a:rPr lang="ru-RU" dirty="0"/>
              <a:t> </a:t>
            </a:r>
            <a:r>
              <a:rPr lang="ru-RU" dirty="0" err="1"/>
              <a:t>жоспары</a:t>
            </a:r>
            <a:r>
              <a:rPr lang="ru-RU" dirty="0"/>
              <a:t> </a:t>
            </a:r>
            <a:r>
              <a:rPr lang="ru-RU" dirty="0" err="1"/>
              <a:t>зерттеліп</a:t>
            </a:r>
            <a:r>
              <a:rPr lang="ru-RU" dirty="0"/>
              <a:t>, </a:t>
            </a:r>
            <a:r>
              <a:rPr lang="ru-RU" dirty="0" err="1"/>
              <a:t>қайғылы</a:t>
            </a:r>
            <a:r>
              <a:rPr lang="ru-RU" dirty="0"/>
              <a:t> </a:t>
            </a:r>
            <a:r>
              <a:rPr lang="ru-RU" dirty="0" err="1"/>
              <a:t>сценарийлер</a:t>
            </a:r>
            <a:r>
              <a:rPr lang="ru-RU" dirty="0"/>
              <a:t> </a:t>
            </a:r>
            <a:r>
              <a:rPr lang="ru-RU" dirty="0" err="1"/>
              <a:t>түзетіледі</a:t>
            </a:r>
            <a:r>
              <a:rPr lang="ru-RU" dirty="0"/>
              <a:t>.</a:t>
            </a:r>
          </a:p>
        </p:txBody>
      </p:sp>
    </p:spTree>
    <p:extLst>
      <p:ext uri="{BB962C8B-B14F-4D97-AF65-F5344CB8AC3E}">
        <p14:creationId xmlns="" xmlns:p14="http://schemas.microsoft.com/office/powerpoint/2010/main" val="98615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1E37128-D1A4-4B29-B004-5E576422E9AA}"/>
              </a:ext>
            </a:extLst>
          </p:cNvPr>
          <p:cNvSpPr/>
          <p:nvPr/>
        </p:nvSpPr>
        <p:spPr>
          <a:xfrm>
            <a:off x="2051720" y="764704"/>
            <a:ext cx="54006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Трансакциялар келесі жолдармен пайда болады:</a:t>
            </a:r>
            <a:endParaRPr lang="x-none" dirty="0"/>
          </a:p>
        </p:txBody>
      </p:sp>
      <p:sp>
        <p:nvSpPr>
          <p:cNvPr id="6" name="Прямоугольник 5">
            <a:extLst>
              <a:ext uri="{FF2B5EF4-FFF2-40B4-BE49-F238E27FC236}">
                <a16:creationId xmlns:a16="http://schemas.microsoft.com/office/drawing/2014/main" xmlns="" id="{6F26BA89-0978-4550-B9FD-90F146A692C7}"/>
              </a:ext>
            </a:extLst>
          </p:cNvPr>
          <p:cNvSpPr/>
          <p:nvPr/>
        </p:nvSpPr>
        <p:spPr>
          <a:xfrm>
            <a:off x="552500" y="2308312"/>
            <a:ext cx="36004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Трансаксактілі стимул</a:t>
            </a:r>
            <a:endParaRPr lang="x-none" dirty="0"/>
          </a:p>
        </p:txBody>
      </p:sp>
      <p:sp>
        <p:nvSpPr>
          <p:cNvPr id="10" name="Прямоугольник 9">
            <a:extLst>
              <a:ext uri="{FF2B5EF4-FFF2-40B4-BE49-F238E27FC236}">
                <a16:creationId xmlns:a16="http://schemas.microsoft.com/office/drawing/2014/main" xmlns="" id="{DA39259A-822B-496B-BCC7-1A49D8A3058D}"/>
              </a:ext>
            </a:extLst>
          </p:cNvPr>
          <p:cNvSpPr/>
          <p:nvPr/>
        </p:nvSpPr>
        <p:spPr>
          <a:xfrm>
            <a:off x="4752020" y="2308312"/>
            <a:ext cx="360040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Трансактілі реакция</a:t>
            </a:r>
            <a:endParaRPr lang="x-none" dirty="0"/>
          </a:p>
        </p:txBody>
      </p:sp>
      <p:cxnSp>
        <p:nvCxnSpPr>
          <p:cNvPr id="12" name="Прямая со стрелкой 11">
            <a:extLst>
              <a:ext uri="{FF2B5EF4-FFF2-40B4-BE49-F238E27FC236}">
                <a16:creationId xmlns:a16="http://schemas.microsoft.com/office/drawing/2014/main" xmlns="" id="{89E4B629-74F0-4592-8DD4-2A3F8A70027C}"/>
              </a:ext>
            </a:extLst>
          </p:cNvPr>
          <p:cNvCxnSpPr>
            <a:stCxn id="4" idx="2"/>
          </p:cNvCxnSpPr>
          <p:nvPr/>
        </p:nvCxnSpPr>
        <p:spPr>
          <a:xfrm flipH="1">
            <a:off x="2555776" y="1484784"/>
            <a:ext cx="2196244"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xmlns="" id="{A5AAF4B1-29ED-42B5-A272-39CF09E93F52}"/>
              </a:ext>
            </a:extLst>
          </p:cNvPr>
          <p:cNvCxnSpPr>
            <a:stCxn id="4" idx="2"/>
          </p:cNvCxnSpPr>
          <p:nvPr/>
        </p:nvCxnSpPr>
        <p:spPr>
          <a:xfrm>
            <a:off x="4752020" y="1484784"/>
            <a:ext cx="1908212"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Симптомы ОКР: стимул и реакция? - Тревогам.нет">
            <a:extLst>
              <a:ext uri="{FF2B5EF4-FFF2-40B4-BE49-F238E27FC236}">
                <a16:creationId xmlns:a16="http://schemas.microsoft.com/office/drawing/2014/main" xmlns="" id="{68505FEC-0D73-4CD5-B14E-3A953AC31E3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15816" y="3462512"/>
            <a:ext cx="3400425" cy="2381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133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CB69F2-9581-45DD-94DD-6AB3E6CB25A7}"/>
              </a:ext>
            </a:extLst>
          </p:cNvPr>
          <p:cNvSpPr>
            <a:spLocks noGrp="1"/>
          </p:cNvSpPr>
          <p:nvPr>
            <p:ph type="title"/>
          </p:nvPr>
        </p:nvSpPr>
        <p:spPr>
          <a:xfrm>
            <a:off x="1115616" y="2348880"/>
            <a:ext cx="6781800" cy="1600200"/>
          </a:xfrm>
        </p:spPr>
        <p:txBody>
          <a:bodyPr>
            <a:normAutofit fontScale="90000"/>
          </a:bodyPr>
          <a:lstStyle/>
          <a:p>
            <a:pPr algn="ctr"/>
            <a:r>
              <a:rPr lang="kk-KZ" b="1" dirty="0">
                <a:latin typeface="+mn-lt"/>
              </a:rPr>
              <a:t>Транзактілі анализ өкілдері </a:t>
            </a:r>
            <a:endParaRPr lang="x-none" b="1" dirty="0">
              <a:latin typeface="+mn-lt"/>
            </a:endParaRPr>
          </a:p>
        </p:txBody>
      </p:sp>
    </p:spTree>
    <p:extLst>
      <p:ext uri="{BB962C8B-B14F-4D97-AF65-F5344CB8AC3E}">
        <p14:creationId xmlns="" xmlns:p14="http://schemas.microsoft.com/office/powerpoint/2010/main" val="85959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F08C103-DF10-4F72-8AFB-97042ACA0648}"/>
              </a:ext>
            </a:extLst>
          </p:cNvPr>
          <p:cNvSpPr>
            <a:spLocks noGrp="1"/>
          </p:cNvSpPr>
          <p:nvPr>
            <p:ph idx="1"/>
          </p:nvPr>
        </p:nvSpPr>
        <p:spPr>
          <a:xfrm>
            <a:off x="113268" y="1633364"/>
            <a:ext cx="4888955" cy="3591272"/>
          </a:xfrm>
        </p:spPr>
        <p:txBody>
          <a:bodyPr>
            <a:normAutofit fontScale="77500" lnSpcReduction="20000"/>
          </a:bodyPr>
          <a:lstStyle/>
          <a:p>
            <a:r>
              <a:rPr lang="ru-RU" sz="2400" b="1" dirty="0"/>
              <a:t>Эрик </a:t>
            </a:r>
            <a:r>
              <a:rPr lang="ru-RU" sz="2400" b="1" dirty="0" err="1"/>
              <a:t>Леннард</a:t>
            </a:r>
            <a:r>
              <a:rPr lang="ru-RU" sz="2400" b="1" dirty="0"/>
              <a:t> Берн </a:t>
            </a:r>
            <a:r>
              <a:rPr lang="ru-RU" sz="2400" dirty="0"/>
              <a:t>(</a:t>
            </a:r>
            <a:r>
              <a:rPr lang="ru-RU" sz="2400" dirty="0" err="1"/>
              <a:t>шын</a:t>
            </a:r>
            <a:r>
              <a:rPr lang="ru-RU" sz="2400" dirty="0"/>
              <a:t> </a:t>
            </a:r>
            <a:r>
              <a:rPr lang="ru-RU" sz="2400" dirty="0" err="1"/>
              <a:t>аты-жөні</a:t>
            </a:r>
            <a:r>
              <a:rPr lang="ru-RU" sz="2400" dirty="0"/>
              <a:t>: Леонард Бернштейн, 10 </a:t>
            </a:r>
            <a:r>
              <a:rPr lang="ru-RU" sz="2400" dirty="0" err="1"/>
              <a:t>мамыр</a:t>
            </a:r>
            <a:r>
              <a:rPr lang="ru-RU" sz="2400" dirty="0"/>
              <a:t> 1910 - 15 </a:t>
            </a:r>
            <a:r>
              <a:rPr lang="ru-RU" sz="2400" dirty="0" err="1"/>
              <a:t>шілде</a:t>
            </a:r>
            <a:r>
              <a:rPr lang="ru-RU" sz="2400" dirty="0"/>
              <a:t> 1970) - </a:t>
            </a:r>
            <a:r>
              <a:rPr lang="ru-RU" sz="2400" dirty="0" err="1"/>
              <a:t>американдық</a:t>
            </a:r>
            <a:r>
              <a:rPr lang="ru-RU" sz="2400" dirty="0"/>
              <a:t> психолог </a:t>
            </a:r>
            <a:r>
              <a:rPr lang="ru-RU" sz="2400" dirty="0" err="1"/>
              <a:t>және</a:t>
            </a:r>
            <a:r>
              <a:rPr lang="ru-RU" sz="2400" dirty="0"/>
              <a:t> психиатр.</a:t>
            </a:r>
          </a:p>
          <a:p>
            <a:endParaRPr lang="ru-RU" sz="2400" dirty="0"/>
          </a:p>
          <a:p>
            <a:r>
              <a:rPr lang="ru-RU" sz="2400" dirty="0"/>
              <a:t>Эрик Берн </a:t>
            </a:r>
            <a:r>
              <a:rPr lang="ru-RU" sz="2400" dirty="0" err="1"/>
              <a:t>бірінші</a:t>
            </a:r>
            <a:r>
              <a:rPr lang="ru-RU" sz="2400" dirty="0"/>
              <a:t> </a:t>
            </a:r>
            <a:r>
              <a:rPr lang="ru-RU" sz="2400" dirty="0" err="1"/>
              <a:t>кезекте</a:t>
            </a:r>
            <a:r>
              <a:rPr lang="ru-RU" sz="2400" dirty="0"/>
              <a:t> </a:t>
            </a:r>
            <a:r>
              <a:rPr lang="ru-RU" sz="2400" dirty="0" err="1"/>
              <a:t>транзакциялық</a:t>
            </a:r>
            <a:r>
              <a:rPr lang="ru-RU" sz="2400" dirty="0"/>
              <a:t> </a:t>
            </a:r>
            <a:r>
              <a:rPr lang="ru-RU" sz="2400" dirty="0" err="1"/>
              <a:t>талдауды</a:t>
            </a:r>
            <a:r>
              <a:rPr lang="ru-RU" sz="2400" dirty="0"/>
              <a:t> </a:t>
            </a:r>
            <a:r>
              <a:rPr lang="ru-RU" sz="2400" dirty="0" err="1"/>
              <a:t>жасаушы</a:t>
            </a:r>
            <a:r>
              <a:rPr lang="ru-RU" sz="2400" dirty="0"/>
              <a:t> </a:t>
            </a:r>
            <a:r>
              <a:rPr lang="ru-RU" sz="2400" dirty="0" err="1"/>
              <a:t>ретінде</a:t>
            </a:r>
            <a:r>
              <a:rPr lang="ru-RU" sz="2400" dirty="0"/>
              <a:t> </a:t>
            </a:r>
            <a:r>
              <a:rPr lang="ru-RU" sz="2400" dirty="0" err="1"/>
              <a:t>танымал</a:t>
            </a:r>
            <a:r>
              <a:rPr lang="ru-RU" sz="2400" dirty="0"/>
              <a:t>. Психоанализ </a:t>
            </a:r>
            <a:r>
              <a:rPr lang="ru-RU" sz="2400" dirty="0" err="1"/>
              <a:t>идеяларын</a:t>
            </a:r>
            <a:r>
              <a:rPr lang="ru-RU" sz="2400" dirty="0"/>
              <a:t>, </a:t>
            </a:r>
            <a:r>
              <a:rPr lang="ru-RU" sz="2400" dirty="0" err="1"/>
              <a:t>жүйке</a:t>
            </a:r>
            <a:r>
              <a:rPr lang="ru-RU" sz="2400" dirty="0"/>
              <a:t> </a:t>
            </a:r>
            <a:r>
              <a:rPr lang="ru-RU" sz="2400" dirty="0" err="1"/>
              <a:t>және</a:t>
            </a:r>
            <a:r>
              <a:rPr lang="ru-RU" sz="2400" dirty="0"/>
              <a:t> </a:t>
            </a:r>
            <a:r>
              <a:rPr lang="ru-RU" sz="2400" dirty="0" err="1"/>
              <a:t>психикалық</a:t>
            </a:r>
            <a:r>
              <a:rPr lang="ru-RU" sz="2400" dirty="0"/>
              <a:t> </a:t>
            </a:r>
            <a:r>
              <a:rPr lang="ru-RU" sz="2400" dirty="0" err="1"/>
              <a:t>ауруларды</a:t>
            </a:r>
            <a:r>
              <a:rPr lang="ru-RU" sz="2400" dirty="0"/>
              <a:t> </a:t>
            </a:r>
            <a:r>
              <a:rPr lang="ru-RU" sz="2400" dirty="0" err="1"/>
              <a:t>емдеудің</a:t>
            </a:r>
            <a:r>
              <a:rPr lang="ru-RU" sz="2400" dirty="0"/>
              <a:t> </a:t>
            </a:r>
            <a:r>
              <a:rPr lang="ru-RU" sz="2400" dirty="0" err="1"/>
              <a:t>жалпы</a:t>
            </a:r>
            <a:r>
              <a:rPr lang="ru-RU" sz="2400" dirty="0"/>
              <a:t> </a:t>
            </a:r>
            <a:r>
              <a:rPr lang="ru-RU" sz="2400" dirty="0" err="1"/>
              <a:t>теориясы</a:t>
            </a:r>
            <a:r>
              <a:rPr lang="ru-RU" sz="2400" dirty="0"/>
              <a:t> мен </a:t>
            </a:r>
            <a:r>
              <a:rPr lang="ru-RU" sz="2400" dirty="0" err="1"/>
              <a:t>әдісін</a:t>
            </a:r>
            <a:r>
              <a:rPr lang="ru-RU" sz="2400" dirty="0"/>
              <a:t> </a:t>
            </a:r>
            <a:r>
              <a:rPr lang="ru-RU" sz="2400" dirty="0" err="1"/>
              <a:t>дамыта</a:t>
            </a:r>
            <a:r>
              <a:rPr lang="ru-RU" sz="2400" dirty="0"/>
              <a:t> </a:t>
            </a:r>
            <a:r>
              <a:rPr lang="ru-RU" sz="2400" dirty="0" err="1"/>
              <a:t>отырып</a:t>
            </a:r>
            <a:r>
              <a:rPr lang="ru-RU" sz="2400" dirty="0"/>
              <a:t>, Берн </a:t>
            </a:r>
            <a:r>
              <a:rPr lang="ru-RU" sz="2400" dirty="0" err="1"/>
              <a:t>адамның</a:t>
            </a:r>
            <a:r>
              <a:rPr lang="ru-RU" sz="2400" dirty="0"/>
              <a:t> «</a:t>
            </a:r>
            <a:r>
              <a:rPr lang="ru-RU" sz="2400" dirty="0" err="1"/>
              <a:t>мәмілелерінің</a:t>
            </a:r>
            <a:r>
              <a:rPr lang="ru-RU" sz="2400" dirty="0"/>
              <a:t>» </a:t>
            </a:r>
            <a:r>
              <a:rPr lang="ru-RU" sz="2400" dirty="0" err="1"/>
              <a:t>негізінде</a:t>
            </a:r>
            <a:r>
              <a:rPr lang="ru-RU" sz="2400" dirty="0"/>
              <a:t> </a:t>
            </a:r>
            <a:r>
              <a:rPr lang="ru-RU" sz="2400" dirty="0" err="1"/>
              <a:t>жатқан</a:t>
            </a:r>
            <a:r>
              <a:rPr lang="ru-RU" sz="2400" dirty="0"/>
              <a:t> </a:t>
            </a:r>
            <a:r>
              <a:rPr lang="ru-RU" sz="2400" dirty="0" err="1"/>
              <a:t>тұлғааралық</a:t>
            </a:r>
            <a:r>
              <a:rPr lang="ru-RU" sz="2400" dirty="0"/>
              <a:t> </a:t>
            </a:r>
            <a:r>
              <a:rPr lang="ru-RU" sz="2400" dirty="0" err="1"/>
              <a:t>қатынастарға</a:t>
            </a:r>
            <a:r>
              <a:rPr lang="ru-RU" sz="2400" dirty="0"/>
              <a:t> </a:t>
            </a:r>
            <a:r>
              <a:rPr lang="ru-RU" sz="2400" dirty="0" err="1"/>
              <a:t>назар</a:t>
            </a:r>
            <a:r>
              <a:rPr lang="ru-RU" sz="2400" dirty="0"/>
              <a:t> </a:t>
            </a:r>
            <a:r>
              <a:rPr lang="ru-RU" sz="2400" dirty="0" err="1"/>
              <a:t>аударды</a:t>
            </a:r>
            <a:r>
              <a:rPr lang="ru-RU" sz="2400" dirty="0"/>
              <a:t> </a:t>
            </a:r>
          </a:p>
          <a:p>
            <a:endParaRPr lang="x-none" dirty="0"/>
          </a:p>
        </p:txBody>
      </p:sp>
      <p:pic>
        <p:nvPicPr>
          <p:cNvPr id="6" name="Рисунок 5">
            <a:extLst>
              <a:ext uri="{FF2B5EF4-FFF2-40B4-BE49-F238E27FC236}">
                <a16:creationId xmlns:a16="http://schemas.microsoft.com/office/drawing/2014/main" xmlns="" id="{5F91928D-BB1F-4C7F-944F-8E9A6617D8F8}"/>
              </a:ext>
            </a:extLst>
          </p:cNvPr>
          <p:cNvPicPr>
            <a:picLocks noChangeAspect="1"/>
          </p:cNvPicPr>
          <p:nvPr/>
        </p:nvPicPr>
        <p:blipFill>
          <a:blip r:embed="rId2"/>
          <a:stretch>
            <a:fillRect/>
          </a:stretch>
        </p:blipFill>
        <p:spPr>
          <a:xfrm>
            <a:off x="5002223" y="476672"/>
            <a:ext cx="4096867" cy="5688061"/>
          </a:xfrm>
          <a:prstGeom prst="rect">
            <a:avLst/>
          </a:prstGeom>
        </p:spPr>
      </p:pic>
    </p:spTree>
    <p:extLst>
      <p:ext uri="{BB962C8B-B14F-4D97-AF65-F5344CB8AC3E}">
        <p14:creationId xmlns="" xmlns:p14="http://schemas.microsoft.com/office/powerpoint/2010/main" val="9268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BDC235A-D878-4233-8F65-0DA549B57F9B}"/>
              </a:ext>
            </a:extLst>
          </p:cNvPr>
          <p:cNvSpPr txBox="1"/>
          <p:nvPr/>
        </p:nvSpPr>
        <p:spPr>
          <a:xfrm>
            <a:off x="395536" y="1340768"/>
            <a:ext cx="4572000" cy="3693319"/>
          </a:xfrm>
          <a:prstGeom prst="rect">
            <a:avLst/>
          </a:prstGeom>
          <a:noFill/>
        </p:spPr>
        <p:txBody>
          <a:bodyPr wrap="square">
            <a:spAutoFit/>
          </a:bodyPr>
          <a:lstStyle/>
          <a:p>
            <a:r>
              <a:rPr lang="ru-RU" sz="1800" b="1" dirty="0">
                <a:latin typeface="Times New Roman" panose="02020603050405020304" pitchFamily="18" charset="0"/>
                <a:cs typeface="Times New Roman" panose="02020603050405020304" pitchFamily="18" charset="0"/>
              </a:rPr>
              <a:t>Мэри </a:t>
            </a:r>
            <a:r>
              <a:rPr lang="ru-RU" sz="1800" b="1" dirty="0" err="1">
                <a:latin typeface="Times New Roman" panose="02020603050405020304" pitchFamily="18" charset="0"/>
                <a:cs typeface="Times New Roman" panose="02020603050405020304" pitchFamily="18" charset="0"/>
              </a:rPr>
              <a:t>Макклюр</a:t>
            </a:r>
            <a:r>
              <a:rPr lang="ru-RU" sz="1800" b="1" dirty="0">
                <a:latin typeface="Times New Roman" panose="02020603050405020304" pitchFamily="18" charset="0"/>
                <a:cs typeface="Times New Roman" panose="02020603050405020304" pitchFamily="18" charset="0"/>
              </a:rPr>
              <a:t> </a:t>
            </a:r>
            <a:r>
              <a:rPr lang="ru-RU" sz="1800" b="1" dirty="0" err="1">
                <a:latin typeface="Times New Roman" panose="02020603050405020304" pitchFamily="18" charset="0"/>
                <a:cs typeface="Times New Roman" panose="02020603050405020304" pitchFamily="18" charset="0"/>
              </a:rPr>
              <a:t>Гулдинг</a:t>
            </a:r>
            <a:r>
              <a:rPr lang="ru-RU" sz="1800" b="1"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транзакциялық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талдаудың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жетекші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көрнекі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өкілдерінің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Күйеуі</a:t>
            </a:r>
            <a:r>
              <a:rPr lang="ru-RU" sz="1800" dirty="0">
                <a:latin typeface="Times New Roman" panose="02020603050405020304" pitchFamily="18" charset="0"/>
                <a:cs typeface="Times New Roman" panose="02020603050405020304" pitchFamily="18" charset="0"/>
              </a:rPr>
              <a:t>  доктор Роберт </a:t>
            </a:r>
            <a:r>
              <a:rPr lang="ru-RU" sz="1800" dirty="0" err="1">
                <a:latin typeface="Times New Roman" panose="02020603050405020304" pitchFamily="18" charset="0"/>
                <a:cs typeface="Times New Roman" panose="02020603050405020304" pitchFamily="18" charset="0"/>
              </a:rPr>
              <a:t>Гулдингпен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трансакциялық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талдау</a:t>
            </a:r>
            <a:r>
              <a:rPr lang="ru-RU" sz="1800" dirty="0">
                <a:latin typeface="Times New Roman" panose="02020603050405020304" pitchFamily="18" charset="0"/>
                <a:cs typeface="Times New Roman" panose="02020603050405020304" pitchFamily="18" charset="0"/>
              </a:rPr>
              <a:t> мен гештальт-</a:t>
            </a:r>
            <a:r>
              <a:rPr lang="ru-RU" sz="1800" dirty="0" err="1">
                <a:latin typeface="Times New Roman" panose="02020603050405020304" pitchFamily="18" charset="0"/>
                <a:cs typeface="Times New Roman" panose="02020603050405020304" pitchFamily="18" charset="0"/>
              </a:rPr>
              <a:t>терапияның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синтезі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болып</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табылатын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шешімді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терапиясы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әдісін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жасады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бірге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Калифорниядағы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Ватсонвиллде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топтық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отбасылық</a:t>
            </a:r>
            <a:r>
              <a:rPr lang="ru-RU" sz="1800" dirty="0">
                <a:latin typeface="Times New Roman" panose="02020603050405020304" pitchFamily="18" charset="0"/>
                <a:cs typeface="Times New Roman" panose="02020603050405020304" pitchFamily="18" charset="0"/>
              </a:rPr>
              <a:t> терапия </a:t>
            </a:r>
            <a:r>
              <a:rPr lang="ru-RU" sz="1800" dirty="0" err="1">
                <a:latin typeface="Times New Roman" panose="02020603050405020304" pitchFamily="18" charset="0"/>
                <a:cs typeface="Times New Roman" panose="02020603050405020304" pitchFamily="18" charset="0"/>
              </a:rPr>
              <a:t>институтын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басқарды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Гульдингтер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өздерінің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көзқарастары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туралы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екі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арнайы</a:t>
            </a:r>
            <a:r>
              <a:rPr lang="ru-RU" sz="1800" dirty="0">
                <a:latin typeface="Times New Roman" panose="02020603050405020304" pitchFamily="18" charset="0"/>
                <a:cs typeface="Times New Roman" panose="02020603050405020304" pitchFamily="18" charset="0"/>
              </a:rPr>
              <a:t> монография </a:t>
            </a:r>
            <a:r>
              <a:rPr lang="ru-RU" sz="1800" dirty="0" err="1">
                <a:latin typeface="Times New Roman" panose="02020603050405020304" pitchFamily="18" charset="0"/>
                <a:cs typeface="Times New Roman" panose="02020603050405020304" pitchFamily="18" charset="0"/>
              </a:rPr>
              <a:t>жазды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шешімдерді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өзгерту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моделіне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арналған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жинақ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шығарылды</a:t>
            </a:r>
            <a:r>
              <a:rPr lang="ru-RU" sz="1800" dirty="0">
                <a:latin typeface="Times New Roman" panose="02020603050405020304" pitchFamily="18" charset="0"/>
                <a:cs typeface="Times New Roman" panose="02020603050405020304" pitchFamily="18" charset="0"/>
              </a:rPr>
              <a:t>.</a:t>
            </a:r>
          </a:p>
        </p:txBody>
      </p:sp>
      <p:pic>
        <p:nvPicPr>
          <p:cNvPr id="8" name="Рисунок 7">
            <a:extLst>
              <a:ext uri="{FF2B5EF4-FFF2-40B4-BE49-F238E27FC236}">
                <a16:creationId xmlns:a16="http://schemas.microsoft.com/office/drawing/2014/main" xmlns="" id="{1954251A-0A1F-4042-993E-773B94497F1F}"/>
              </a:ext>
            </a:extLst>
          </p:cNvPr>
          <p:cNvPicPr>
            <a:picLocks noChangeAspect="1"/>
          </p:cNvPicPr>
          <p:nvPr/>
        </p:nvPicPr>
        <p:blipFill>
          <a:blip r:embed="rId2"/>
          <a:stretch>
            <a:fillRect/>
          </a:stretch>
        </p:blipFill>
        <p:spPr>
          <a:xfrm>
            <a:off x="5022479" y="772811"/>
            <a:ext cx="4094138" cy="5312377"/>
          </a:xfrm>
          <a:prstGeom prst="rect">
            <a:avLst/>
          </a:prstGeom>
        </p:spPr>
      </p:pic>
    </p:spTree>
    <p:extLst>
      <p:ext uri="{BB962C8B-B14F-4D97-AF65-F5344CB8AC3E}">
        <p14:creationId xmlns="" xmlns:p14="http://schemas.microsoft.com/office/powerpoint/2010/main" val="2986414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77F8BF2-FDC5-4E48-B24A-1DA2217F698B}"/>
              </a:ext>
            </a:extLst>
          </p:cNvPr>
          <p:cNvSpPr>
            <a:spLocks noGrp="1"/>
          </p:cNvSpPr>
          <p:nvPr>
            <p:ph idx="1"/>
          </p:nvPr>
        </p:nvSpPr>
        <p:spPr>
          <a:xfrm>
            <a:off x="107504" y="1052736"/>
            <a:ext cx="4746104" cy="4534272"/>
          </a:xfrm>
        </p:spPr>
        <p:txBody>
          <a:bodyPr>
            <a:normAutofit lnSpcReduction="10000"/>
          </a:bodyPr>
          <a:lstStyle/>
          <a:p>
            <a:r>
              <a:rPr lang="ru-RU" dirty="0"/>
              <a:t>Роберт </a:t>
            </a:r>
            <a:r>
              <a:rPr lang="ru-RU" dirty="0" err="1"/>
              <a:t>Гулдинг</a:t>
            </a:r>
            <a:r>
              <a:rPr lang="ru-RU" dirty="0"/>
              <a:t> 1944 </a:t>
            </a:r>
            <a:r>
              <a:rPr lang="ru-RU" dirty="0" err="1"/>
              <a:t>жылы</a:t>
            </a:r>
            <a:r>
              <a:rPr lang="ru-RU" dirty="0"/>
              <a:t> Цинциннати </a:t>
            </a:r>
            <a:r>
              <a:rPr lang="ru-RU" dirty="0" err="1"/>
              <a:t>университетін</a:t>
            </a:r>
            <a:r>
              <a:rPr lang="ru-RU" dirty="0"/>
              <a:t> </a:t>
            </a:r>
            <a:r>
              <a:rPr lang="ru-RU" dirty="0" err="1"/>
              <a:t>бітіргеннен</a:t>
            </a:r>
            <a:r>
              <a:rPr lang="ru-RU" dirty="0"/>
              <a:t> </a:t>
            </a:r>
            <a:r>
              <a:rPr lang="ru-RU" dirty="0" err="1"/>
              <a:t>кейін</a:t>
            </a:r>
            <a:r>
              <a:rPr lang="ru-RU" dirty="0"/>
              <a:t> </a:t>
            </a:r>
            <a:r>
              <a:rPr lang="ru-RU" dirty="0" err="1"/>
              <a:t>кандидаттық</a:t>
            </a:r>
            <a:r>
              <a:rPr lang="ru-RU" dirty="0"/>
              <a:t> </a:t>
            </a:r>
            <a:r>
              <a:rPr lang="ru-RU" dirty="0" err="1"/>
              <a:t>диссертациясын</a:t>
            </a:r>
            <a:r>
              <a:rPr lang="ru-RU" dirty="0"/>
              <a:t> </a:t>
            </a:r>
            <a:r>
              <a:rPr lang="ru-RU" dirty="0" err="1"/>
              <a:t>алды</a:t>
            </a:r>
            <a:r>
              <a:rPr lang="ru-RU" dirty="0"/>
              <a:t> </a:t>
            </a:r>
            <a:r>
              <a:rPr lang="ru-RU" dirty="0" err="1"/>
              <a:t>және</a:t>
            </a:r>
            <a:r>
              <a:rPr lang="ru-RU" dirty="0"/>
              <a:t> 1958 </a:t>
            </a:r>
            <a:r>
              <a:rPr lang="ru-RU" dirty="0" err="1"/>
              <a:t>жылға</a:t>
            </a:r>
            <a:r>
              <a:rPr lang="ru-RU" dirty="0"/>
              <a:t> </a:t>
            </a:r>
            <a:r>
              <a:rPr lang="ru-RU" dirty="0" err="1"/>
              <a:t>дейін</a:t>
            </a:r>
            <a:r>
              <a:rPr lang="ru-RU" dirty="0"/>
              <a:t> </a:t>
            </a:r>
            <a:r>
              <a:rPr lang="ru-RU" dirty="0" err="1"/>
              <a:t>жалпы</a:t>
            </a:r>
            <a:r>
              <a:rPr lang="ru-RU" dirty="0"/>
              <a:t> </a:t>
            </a:r>
            <a:r>
              <a:rPr lang="ru-RU" dirty="0" err="1"/>
              <a:t>тәжірибе</a:t>
            </a:r>
            <a:r>
              <a:rPr lang="ru-RU" dirty="0"/>
              <a:t> </a:t>
            </a:r>
            <a:r>
              <a:rPr lang="ru-RU" dirty="0" err="1"/>
              <a:t>дәрігері</a:t>
            </a:r>
            <a:r>
              <a:rPr lang="ru-RU" dirty="0"/>
              <a:t> </a:t>
            </a:r>
            <a:r>
              <a:rPr lang="ru-RU" dirty="0" err="1"/>
              <a:t>болып</a:t>
            </a:r>
            <a:r>
              <a:rPr lang="ru-RU" dirty="0"/>
              <a:t> </a:t>
            </a:r>
            <a:r>
              <a:rPr lang="ru-RU" dirty="0" err="1"/>
              <a:t>жұмыс</a:t>
            </a:r>
            <a:r>
              <a:rPr lang="ru-RU" dirty="0"/>
              <a:t> </a:t>
            </a:r>
            <a:r>
              <a:rPr lang="ru-RU" dirty="0" err="1"/>
              <a:t>істеді</a:t>
            </a:r>
            <a:r>
              <a:rPr lang="ru-RU" dirty="0"/>
              <a:t>, </a:t>
            </a:r>
            <a:r>
              <a:rPr lang="ru-RU" dirty="0" err="1"/>
              <a:t>содан</a:t>
            </a:r>
            <a:r>
              <a:rPr lang="ru-RU" dirty="0"/>
              <a:t> </a:t>
            </a:r>
            <a:r>
              <a:rPr lang="ru-RU" dirty="0" err="1"/>
              <a:t>кейін</a:t>
            </a:r>
            <a:r>
              <a:rPr lang="ru-RU" dirty="0"/>
              <a:t> </a:t>
            </a:r>
            <a:r>
              <a:rPr lang="ru-RU" dirty="0" err="1"/>
              <a:t>психиатрияға</a:t>
            </a:r>
            <a:r>
              <a:rPr lang="ru-RU" dirty="0"/>
              <a:t> </a:t>
            </a:r>
            <a:r>
              <a:rPr lang="ru-RU" dirty="0" err="1"/>
              <a:t>қызығушылық</a:t>
            </a:r>
            <a:r>
              <a:rPr lang="ru-RU" dirty="0"/>
              <a:t> </a:t>
            </a:r>
            <a:r>
              <a:rPr lang="ru-RU" dirty="0" err="1"/>
              <a:t>танытты</a:t>
            </a:r>
            <a:r>
              <a:rPr lang="ru-RU" dirty="0"/>
              <a:t>. </a:t>
            </a:r>
            <a:r>
              <a:rPr lang="ru-RU" dirty="0" err="1"/>
              <a:t>Ол</a:t>
            </a:r>
            <a:r>
              <a:rPr lang="ru-RU" dirty="0"/>
              <a:t> </a:t>
            </a:r>
            <a:r>
              <a:rPr lang="ru-RU" dirty="0" err="1"/>
              <a:t>әйелі</a:t>
            </a:r>
            <a:r>
              <a:rPr lang="ru-RU" dirty="0"/>
              <a:t> </a:t>
            </a:r>
            <a:r>
              <a:rPr lang="ru-RU" dirty="0" err="1"/>
              <a:t>Мэримен</a:t>
            </a:r>
            <a:r>
              <a:rPr lang="ru-RU" dirty="0"/>
              <a:t> </a:t>
            </a:r>
            <a:r>
              <a:rPr lang="ru-RU" dirty="0" err="1"/>
              <a:t>бірге</a:t>
            </a:r>
            <a:r>
              <a:rPr lang="ru-RU" dirty="0"/>
              <a:t> </a:t>
            </a:r>
            <a:r>
              <a:rPr lang="ru-RU" dirty="0" err="1"/>
              <a:t>Калифорниядағы</a:t>
            </a:r>
            <a:r>
              <a:rPr lang="ru-RU" dirty="0"/>
              <a:t> </a:t>
            </a:r>
            <a:r>
              <a:rPr lang="ru-RU" dirty="0" err="1"/>
              <a:t>Ватсонвиллде</a:t>
            </a:r>
            <a:r>
              <a:rPr lang="ru-RU" dirty="0"/>
              <a:t> </a:t>
            </a:r>
            <a:r>
              <a:rPr lang="ru-RU" dirty="0" err="1"/>
              <a:t>Батыс</a:t>
            </a:r>
            <a:r>
              <a:rPr lang="ru-RU" dirty="0"/>
              <a:t> </a:t>
            </a:r>
            <a:r>
              <a:rPr lang="ru-RU" dirty="0" err="1"/>
              <a:t>топтық</a:t>
            </a:r>
            <a:r>
              <a:rPr lang="ru-RU" dirty="0"/>
              <a:t> </a:t>
            </a:r>
            <a:r>
              <a:rPr lang="ru-RU" dirty="0" err="1"/>
              <a:t>және</a:t>
            </a:r>
            <a:r>
              <a:rPr lang="ru-RU" dirty="0"/>
              <a:t> </a:t>
            </a:r>
            <a:r>
              <a:rPr lang="ru-RU" dirty="0" err="1"/>
              <a:t>отбасылық</a:t>
            </a:r>
            <a:r>
              <a:rPr lang="ru-RU" dirty="0"/>
              <a:t> терапия </a:t>
            </a:r>
            <a:r>
              <a:rPr lang="ru-RU" dirty="0" err="1"/>
              <a:t>институтын</a:t>
            </a:r>
            <a:r>
              <a:rPr lang="ru-RU" dirty="0"/>
              <a:t> </a:t>
            </a:r>
            <a:r>
              <a:rPr lang="ru-RU" dirty="0" err="1"/>
              <a:t>құрды</a:t>
            </a:r>
            <a:r>
              <a:rPr lang="ru-RU" dirty="0"/>
              <a:t>. </a:t>
            </a:r>
            <a:r>
              <a:rPr lang="ru-RU" dirty="0" err="1"/>
              <a:t>Екі</a:t>
            </a:r>
            <a:r>
              <a:rPr lang="ru-RU" dirty="0"/>
              <a:t> </a:t>
            </a:r>
            <a:r>
              <a:rPr lang="ru-RU" dirty="0" err="1"/>
              <a:t>кітабы</a:t>
            </a:r>
            <a:r>
              <a:rPr lang="ru-RU" dirty="0"/>
              <a:t> </a:t>
            </a:r>
            <a:r>
              <a:rPr lang="ru-RU" dirty="0" err="1"/>
              <a:t>жарық</a:t>
            </a:r>
            <a:r>
              <a:rPr lang="ru-RU" dirty="0"/>
              <a:t> </a:t>
            </a:r>
            <a:r>
              <a:rPr lang="ru-RU" dirty="0" err="1"/>
              <a:t>көрді</a:t>
            </a:r>
            <a:r>
              <a:rPr lang="ru-RU" dirty="0"/>
              <a:t>.</a:t>
            </a:r>
          </a:p>
          <a:p>
            <a:endParaRPr lang="x-none" dirty="0"/>
          </a:p>
        </p:txBody>
      </p:sp>
      <p:pic>
        <p:nvPicPr>
          <p:cNvPr id="5" name="Рисунок 4">
            <a:extLst>
              <a:ext uri="{FF2B5EF4-FFF2-40B4-BE49-F238E27FC236}">
                <a16:creationId xmlns:a16="http://schemas.microsoft.com/office/drawing/2014/main" xmlns="" id="{1366CDAB-6437-4BF5-A9BA-79060C8539DB}"/>
              </a:ext>
            </a:extLst>
          </p:cNvPr>
          <p:cNvPicPr>
            <a:picLocks noChangeAspect="1"/>
          </p:cNvPicPr>
          <p:nvPr/>
        </p:nvPicPr>
        <p:blipFill>
          <a:blip r:embed="rId2"/>
          <a:stretch>
            <a:fillRect/>
          </a:stretch>
        </p:blipFill>
        <p:spPr>
          <a:xfrm>
            <a:off x="5256584" y="613013"/>
            <a:ext cx="3779912" cy="5413717"/>
          </a:xfrm>
          <a:prstGeom prst="rect">
            <a:avLst/>
          </a:prstGeom>
        </p:spPr>
      </p:pic>
    </p:spTree>
    <p:extLst>
      <p:ext uri="{BB962C8B-B14F-4D97-AF65-F5344CB8AC3E}">
        <p14:creationId xmlns="" xmlns:p14="http://schemas.microsoft.com/office/powerpoint/2010/main" val="1203262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277</TotalTime>
  <Words>1139</Words>
  <Application>Microsoft Office PowerPoint</Application>
  <PresentationFormat>Экран (4:3)</PresentationFormat>
  <Paragraphs>56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NewsPrint</vt:lpstr>
      <vt:lpstr>Экспериментте трансактілі анализ қолдану</vt:lpstr>
      <vt:lpstr>Слайд 2</vt:lpstr>
      <vt:lpstr>Слайд 3</vt:lpstr>
      <vt:lpstr>Слайд 4</vt:lpstr>
      <vt:lpstr>Слайд 5</vt:lpstr>
      <vt:lpstr>Транзактілі анализ өкілдері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Біздің эго күйлеріміз - бұл біздің психологиялық шындық. Олардың әрқайсысының біз үшін белгілі бір мәні бар. Үшеуі де, олардың әрқайсысы да біздің өмір сүруіміз үшін өте маңызды</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Lenovo</cp:lastModifiedBy>
  <cp:revision>29</cp:revision>
  <dcterms:created xsi:type="dcterms:W3CDTF">2020-10-26T17:23:41Z</dcterms:created>
  <dcterms:modified xsi:type="dcterms:W3CDTF">2021-01-07T18:43:06Z</dcterms:modified>
</cp:coreProperties>
</file>